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852" r:id="rId3"/>
    <p:sldId id="853" r:id="rId4"/>
    <p:sldId id="854" r:id="rId5"/>
    <p:sldId id="858" r:id="rId6"/>
    <p:sldId id="851" r:id="rId7"/>
    <p:sldId id="856" r:id="rId8"/>
    <p:sldId id="855" r:id="rId9"/>
    <p:sldId id="857" r:id="rId10"/>
    <p:sldId id="859" r:id="rId11"/>
    <p:sldId id="864" r:id="rId12"/>
    <p:sldId id="860" r:id="rId13"/>
    <p:sldId id="861" r:id="rId14"/>
    <p:sldId id="865" r:id="rId15"/>
    <p:sldId id="862" r:id="rId16"/>
    <p:sldId id="863" r:id="rId17"/>
    <p:sldId id="866" r:id="rId18"/>
    <p:sldId id="867" r:id="rId19"/>
    <p:sldId id="870" r:id="rId20"/>
    <p:sldId id="869" r:id="rId21"/>
    <p:sldId id="873" r:id="rId22"/>
    <p:sldId id="871" r:id="rId23"/>
    <p:sldId id="81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5" autoAdjust="0"/>
    <p:restoredTop sz="94660"/>
  </p:normalViewPr>
  <p:slideViewPr>
    <p:cSldViewPr snapToGrid="0">
      <p:cViewPr varScale="1">
        <p:scale>
          <a:sx n="105" d="100"/>
          <a:sy n="105" d="100"/>
        </p:scale>
        <p:origin x="71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DE2D32-798F-40CF-899D-5BDDA97693F7}" type="datetimeFigureOut">
              <a:rPr lang="en-US" smtClean="0"/>
              <a:t>9/29/2024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88051E-329B-4F3C-BEA0-9CF6C2D37F0B}" type="slidenum">
              <a:rPr lang="en-US" smtClean="0"/>
              <a:t>‹#›</a:t>
            </a:fld>
            <a:endParaRPr lang="en-US"/>
          </a:p>
        </p:txBody>
      </p:sp>
    </p:spTree>
    <p:extLst>
      <p:ext uri="{BB962C8B-B14F-4D97-AF65-F5344CB8AC3E}">
        <p14:creationId xmlns:p14="http://schemas.microsoft.com/office/powerpoint/2010/main" val="512103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92397-F9E7-1157-5135-585EA9DEDB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E8F5D44-981D-47B5-E966-A02E8559E5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37CECD-705D-5672-7E92-D9A7654462B4}"/>
              </a:ext>
            </a:extLst>
          </p:cNvPr>
          <p:cNvSpPr>
            <a:spLocks noGrp="1"/>
          </p:cNvSpPr>
          <p:nvPr>
            <p:ph type="dt" sz="half" idx="10"/>
          </p:nvPr>
        </p:nvSpPr>
        <p:spPr/>
        <p:txBody>
          <a:bodyPr/>
          <a:lstStyle/>
          <a:p>
            <a:fld id="{20249FEA-2217-4B40-BAA8-06E361CB48B1}" type="datetimeFigureOut">
              <a:rPr lang="en-US" smtClean="0"/>
              <a:t>9/29/2024</a:t>
            </a:fld>
            <a:endParaRPr lang="en-US"/>
          </a:p>
        </p:txBody>
      </p:sp>
      <p:sp>
        <p:nvSpPr>
          <p:cNvPr id="5" name="Footer Placeholder 4">
            <a:extLst>
              <a:ext uri="{FF2B5EF4-FFF2-40B4-BE49-F238E27FC236}">
                <a16:creationId xmlns:a16="http://schemas.microsoft.com/office/drawing/2014/main" id="{42D2E9A0-0E01-31DF-E33A-35003C0BAC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966B14-29BB-F074-8D9B-1A502436257E}"/>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51763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4FE11-8AE0-6A33-B6C8-A936A23268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059B260-1875-9F75-5701-2988DA56B4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2B3ED5-3CA3-8D7F-6DDD-4D3CA9AE39DE}"/>
              </a:ext>
            </a:extLst>
          </p:cNvPr>
          <p:cNvSpPr>
            <a:spLocks noGrp="1"/>
          </p:cNvSpPr>
          <p:nvPr>
            <p:ph type="dt" sz="half" idx="10"/>
          </p:nvPr>
        </p:nvSpPr>
        <p:spPr/>
        <p:txBody>
          <a:bodyPr/>
          <a:lstStyle/>
          <a:p>
            <a:fld id="{20249FEA-2217-4B40-BAA8-06E361CB48B1}" type="datetimeFigureOut">
              <a:rPr lang="en-US" smtClean="0"/>
              <a:t>9/29/2024</a:t>
            </a:fld>
            <a:endParaRPr lang="en-US"/>
          </a:p>
        </p:txBody>
      </p:sp>
      <p:sp>
        <p:nvSpPr>
          <p:cNvPr id="5" name="Footer Placeholder 4">
            <a:extLst>
              <a:ext uri="{FF2B5EF4-FFF2-40B4-BE49-F238E27FC236}">
                <a16:creationId xmlns:a16="http://schemas.microsoft.com/office/drawing/2014/main" id="{947ECE08-40C3-F2E4-931A-F6C39FF74B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9B68A5-54BE-7976-EBC4-2132AE83C431}"/>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25527929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461399-7FBC-7886-3939-D6D58BE772A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32CAD1F-59D1-A97F-3294-37B0CAB6B6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D5EDCC-4F9A-72AA-1C71-AA3276B90916}"/>
              </a:ext>
            </a:extLst>
          </p:cNvPr>
          <p:cNvSpPr>
            <a:spLocks noGrp="1"/>
          </p:cNvSpPr>
          <p:nvPr>
            <p:ph type="dt" sz="half" idx="10"/>
          </p:nvPr>
        </p:nvSpPr>
        <p:spPr/>
        <p:txBody>
          <a:bodyPr/>
          <a:lstStyle/>
          <a:p>
            <a:fld id="{20249FEA-2217-4B40-BAA8-06E361CB48B1}" type="datetimeFigureOut">
              <a:rPr lang="en-US" smtClean="0"/>
              <a:t>9/29/2024</a:t>
            </a:fld>
            <a:endParaRPr lang="en-US"/>
          </a:p>
        </p:txBody>
      </p:sp>
      <p:sp>
        <p:nvSpPr>
          <p:cNvPr id="5" name="Footer Placeholder 4">
            <a:extLst>
              <a:ext uri="{FF2B5EF4-FFF2-40B4-BE49-F238E27FC236}">
                <a16:creationId xmlns:a16="http://schemas.microsoft.com/office/drawing/2014/main" id="{14330B3B-6DF2-2F38-4D34-005458BE21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A0F88C-9B36-11B4-E605-4AA61D79642A}"/>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887240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A7763-4563-FBAB-3246-6E110D8B0D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39A398-4AE0-0EBC-976A-1AC36E7159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314240-606D-D31D-C4A6-DD560F01EC16}"/>
              </a:ext>
            </a:extLst>
          </p:cNvPr>
          <p:cNvSpPr>
            <a:spLocks noGrp="1"/>
          </p:cNvSpPr>
          <p:nvPr>
            <p:ph type="dt" sz="half" idx="10"/>
          </p:nvPr>
        </p:nvSpPr>
        <p:spPr/>
        <p:txBody>
          <a:bodyPr/>
          <a:lstStyle/>
          <a:p>
            <a:fld id="{20249FEA-2217-4B40-BAA8-06E361CB48B1}" type="datetimeFigureOut">
              <a:rPr lang="en-US" smtClean="0"/>
              <a:t>9/29/2024</a:t>
            </a:fld>
            <a:endParaRPr lang="en-US"/>
          </a:p>
        </p:txBody>
      </p:sp>
      <p:sp>
        <p:nvSpPr>
          <p:cNvPr id="5" name="Footer Placeholder 4">
            <a:extLst>
              <a:ext uri="{FF2B5EF4-FFF2-40B4-BE49-F238E27FC236}">
                <a16:creationId xmlns:a16="http://schemas.microsoft.com/office/drawing/2014/main" id="{0BB9E04B-8E2F-16E1-B852-B862315402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9134CD-73EA-37F2-84BE-BA0602EC9842}"/>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1598259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E0D88-4D8F-8958-96E7-67A365B803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4DCB742-CA08-1295-E3C2-21998B8F45C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9EED18-C750-653F-B03B-2CE2230A67BB}"/>
              </a:ext>
            </a:extLst>
          </p:cNvPr>
          <p:cNvSpPr>
            <a:spLocks noGrp="1"/>
          </p:cNvSpPr>
          <p:nvPr>
            <p:ph type="dt" sz="half" idx="10"/>
          </p:nvPr>
        </p:nvSpPr>
        <p:spPr/>
        <p:txBody>
          <a:bodyPr/>
          <a:lstStyle/>
          <a:p>
            <a:fld id="{20249FEA-2217-4B40-BAA8-06E361CB48B1}" type="datetimeFigureOut">
              <a:rPr lang="en-US" smtClean="0"/>
              <a:t>9/29/2024</a:t>
            </a:fld>
            <a:endParaRPr lang="en-US"/>
          </a:p>
        </p:txBody>
      </p:sp>
      <p:sp>
        <p:nvSpPr>
          <p:cNvPr id="5" name="Footer Placeholder 4">
            <a:extLst>
              <a:ext uri="{FF2B5EF4-FFF2-40B4-BE49-F238E27FC236}">
                <a16:creationId xmlns:a16="http://schemas.microsoft.com/office/drawing/2014/main" id="{5939944B-6983-EE85-2E55-5C95D18942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CE4FF4-AB66-3A01-CE12-A16639AEB130}"/>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927016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99AF8-ABE5-1B9A-2526-D80F2DE92B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59BE98-C999-86EC-2005-E1BD9EF7890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367D54-0A17-6EBC-B6FA-A8B2AE1408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D58E03-1547-C877-0F02-6D1AC6858952}"/>
              </a:ext>
            </a:extLst>
          </p:cNvPr>
          <p:cNvSpPr>
            <a:spLocks noGrp="1"/>
          </p:cNvSpPr>
          <p:nvPr>
            <p:ph type="dt" sz="half" idx="10"/>
          </p:nvPr>
        </p:nvSpPr>
        <p:spPr/>
        <p:txBody>
          <a:bodyPr/>
          <a:lstStyle/>
          <a:p>
            <a:fld id="{20249FEA-2217-4B40-BAA8-06E361CB48B1}" type="datetimeFigureOut">
              <a:rPr lang="en-US" smtClean="0"/>
              <a:t>9/29/2024</a:t>
            </a:fld>
            <a:endParaRPr lang="en-US"/>
          </a:p>
        </p:txBody>
      </p:sp>
      <p:sp>
        <p:nvSpPr>
          <p:cNvPr id="6" name="Footer Placeholder 5">
            <a:extLst>
              <a:ext uri="{FF2B5EF4-FFF2-40B4-BE49-F238E27FC236}">
                <a16:creationId xmlns:a16="http://schemas.microsoft.com/office/drawing/2014/main" id="{6C20FA2C-A693-1BC8-470C-0DF794362C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115D98-402D-ABBC-D3F8-9A2A89A99A2B}"/>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3126108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47789-DBC2-D4DE-EA27-DDF99683CD8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2E79BE0-1C24-A077-BB67-F94623B8E9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C267BC-EBA6-6402-DDA7-2AB24928A3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EE56AD-B5A7-1B84-852F-CD6B93B7DB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194DA7-0F7B-9831-04E5-A0CF6E3315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BD464D-DA1C-AB91-7C6A-D7719A32F2ED}"/>
              </a:ext>
            </a:extLst>
          </p:cNvPr>
          <p:cNvSpPr>
            <a:spLocks noGrp="1"/>
          </p:cNvSpPr>
          <p:nvPr>
            <p:ph type="dt" sz="half" idx="10"/>
          </p:nvPr>
        </p:nvSpPr>
        <p:spPr/>
        <p:txBody>
          <a:bodyPr/>
          <a:lstStyle/>
          <a:p>
            <a:fld id="{20249FEA-2217-4B40-BAA8-06E361CB48B1}" type="datetimeFigureOut">
              <a:rPr lang="en-US" smtClean="0"/>
              <a:t>9/29/2024</a:t>
            </a:fld>
            <a:endParaRPr lang="en-US"/>
          </a:p>
        </p:txBody>
      </p:sp>
      <p:sp>
        <p:nvSpPr>
          <p:cNvPr id="8" name="Footer Placeholder 7">
            <a:extLst>
              <a:ext uri="{FF2B5EF4-FFF2-40B4-BE49-F238E27FC236}">
                <a16:creationId xmlns:a16="http://schemas.microsoft.com/office/drawing/2014/main" id="{90D0AD6D-875E-FCCB-4F3B-96C6F7252CB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0C985D-458E-27ED-87F9-268D4BB6426B}"/>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812156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C8992-D587-731A-964B-9CF235C3C4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CC684D8-BCE8-A8DA-167E-79E737EF644E}"/>
              </a:ext>
            </a:extLst>
          </p:cNvPr>
          <p:cNvSpPr>
            <a:spLocks noGrp="1"/>
          </p:cNvSpPr>
          <p:nvPr>
            <p:ph type="dt" sz="half" idx="10"/>
          </p:nvPr>
        </p:nvSpPr>
        <p:spPr/>
        <p:txBody>
          <a:bodyPr/>
          <a:lstStyle/>
          <a:p>
            <a:fld id="{20249FEA-2217-4B40-BAA8-06E361CB48B1}" type="datetimeFigureOut">
              <a:rPr lang="en-US" smtClean="0"/>
              <a:t>9/29/2024</a:t>
            </a:fld>
            <a:endParaRPr lang="en-US"/>
          </a:p>
        </p:txBody>
      </p:sp>
      <p:sp>
        <p:nvSpPr>
          <p:cNvPr id="4" name="Footer Placeholder 3">
            <a:extLst>
              <a:ext uri="{FF2B5EF4-FFF2-40B4-BE49-F238E27FC236}">
                <a16:creationId xmlns:a16="http://schemas.microsoft.com/office/drawing/2014/main" id="{59CE58A5-52C3-84D0-05BA-88CE1790605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10B849-31F5-24FA-E253-E98962C1C057}"/>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353030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F0F490-BD9B-86E2-3CEB-DF0C376EAAA9}"/>
              </a:ext>
            </a:extLst>
          </p:cNvPr>
          <p:cNvSpPr>
            <a:spLocks noGrp="1"/>
          </p:cNvSpPr>
          <p:nvPr>
            <p:ph type="dt" sz="half" idx="10"/>
          </p:nvPr>
        </p:nvSpPr>
        <p:spPr/>
        <p:txBody>
          <a:bodyPr/>
          <a:lstStyle/>
          <a:p>
            <a:fld id="{20249FEA-2217-4B40-BAA8-06E361CB48B1}" type="datetimeFigureOut">
              <a:rPr lang="en-US" smtClean="0"/>
              <a:t>9/29/2024</a:t>
            </a:fld>
            <a:endParaRPr lang="en-US"/>
          </a:p>
        </p:txBody>
      </p:sp>
      <p:sp>
        <p:nvSpPr>
          <p:cNvPr id="3" name="Footer Placeholder 2">
            <a:extLst>
              <a:ext uri="{FF2B5EF4-FFF2-40B4-BE49-F238E27FC236}">
                <a16:creationId xmlns:a16="http://schemas.microsoft.com/office/drawing/2014/main" id="{0D3567C5-8237-289F-A945-2BE2735B39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D8E6726-18BC-A558-49C9-BF109EE08658}"/>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3213755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93CB7-3311-C396-0B76-1AAB0DDBF4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FE4B6DE-A2B0-D4B8-DB9E-4A7906C45D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FCEC0F-F264-941F-4F40-5827A45387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11E9ED-5F70-50FA-AFCE-4E5122935B61}"/>
              </a:ext>
            </a:extLst>
          </p:cNvPr>
          <p:cNvSpPr>
            <a:spLocks noGrp="1"/>
          </p:cNvSpPr>
          <p:nvPr>
            <p:ph type="dt" sz="half" idx="10"/>
          </p:nvPr>
        </p:nvSpPr>
        <p:spPr/>
        <p:txBody>
          <a:bodyPr/>
          <a:lstStyle/>
          <a:p>
            <a:fld id="{20249FEA-2217-4B40-BAA8-06E361CB48B1}" type="datetimeFigureOut">
              <a:rPr lang="en-US" smtClean="0"/>
              <a:t>9/29/2024</a:t>
            </a:fld>
            <a:endParaRPr lang="en-US"/>
          </a:p>
        </p:txBody>
      </p:sp>
      <p:sp>
        <p:nvSpPr>
          <p:cNvPr id="6" name="Footer Placeholder 5">
            <a:extLst>
              <a:ext uri="{FF2B5EF4-FFF2-40B4-BE49-F238E27FC236}">
                <a16:creationId xmlns:a16="http://schemas.microsoft.com/office/drawing/2014/main" id="{F9F2971F-0D77-96C4-81B9-6BD3E96005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BA5FDF-4080-F6A4-532F-0B7A3F8C3190}"/>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4245921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00917-45AA-56ED-62B5-D2E494364E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05EC31-DD21-7A1E-6863-39FACAB616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D14B38-31C8-D0D5-1678-D1F3F7F81F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5AF591-CA8D-E371-ED97-4921680ABCD3}"/>
              </a:ext>
            </a:extLst>
          </p:cNvPr>
          <p:cNvSpPr>
            <a:spLocks noGrp="1"/>
          </p:cNvSpPr>
          <p:nvPr>
            <p:ph type="dt" sz="half" idx="10"/>
          </p:nvPr>
        </p:nvSpPr>
        <p:spPr/>
        <p:txBody>
          <a:bodyPr/>
          <a:lstStyle/>
          <a:p>
            <a:fld id="{20249FEA-2217-4B40-BAA8-06E361CB48B1}" type="datetimeFigureOut">
              <a:rPr lang="en-US" smtClean="0"/>
              <a:t>9/29/2024</a:t>
            </a:fld>
            <a:endParaRPr lang="en-US"/>
          </a:p>
        </p:txBody>
      </p:sp>
      <p:sp>
        <p:nvSpPr>
          <p:cNvPr id="6" name="Footer Placeholder 5">
            <a:extLst>
              <a:ext uri="{FF2B5EF4-FFF2-40B4-BE49-F238E27FC236}">
                <a16:creationId xmlns:a16="http://schemas.microsoft.com/office/drawing/2014/main" id="{56B919A2-9611-7A3F-1A99-A03A609DFB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D7ADFC-8F51-7C55-BF88-B69E3478D077}"/>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1555345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5B527D-3C82-B657-1444-01A367D933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06AAD86-E624-86F2-0E66-D7909CEA08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6E03F1-CACD-70CA-2378-E91518F5D7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0249FEA-2217-4B40-BAA8-06E361CB48B1}" type="datetimeFigureOut">
              <a:rPr lang="en-US" smtClean="0"/>
              <a:t>9/29/2024</a:t>
            </a:fld>
            <a:endParaRPr lang="en-US"/>
          </a:p>
        </p:txBody>
      </p:sp>
      <p:sp>
        <p:nvSpPr>
          <p:cNvPr id="5" name="Footer Placeholder 4">
            <a:extLst>
              <a:ext uri="{FF2B5EF4-FFF2-40B4-BE49-F238E27FC236}">
                <a16:creationId xmlns:a16="http://schemas.microsoft.com/office/drawing/2014/main" id="{67A6F802-7BCB-C6C5-BDCC-9DB45E4D28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2173881-26C2-17D9-2366-421C3A184D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C4A6F87-C0E0-4679-B244-E9283D11F047}" type="slidenum">
              <a:rPr lang="en-US" smtClean="0"/>
              <a:t>‹#›</a:t>
            </a:fld>
            <a:endParaRPr lang="en-US"/>
          </a:p>
        </p:txBody>
      </p:sp>
    </p:spTree>
    <p:extLst>
      <p:ext uri="{BB962C8B-B14F-4D97-AF65-F5344CB8AC3E}">
        <p14:creationId xmlns:p14="http://schemas.microsoft.com/office/powerpoint/2010/main" val="30355024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Layout" Target="../slideLayouts/slideLayout2.xml"/><Relationship Id="rId1" Type="http://schemas.openxmlformats.org/officeDocument/2006/relationships/video" Target="https://www.youtube.com/embed/dCCZVrnsvUE?feature=oembed" TargetMode="External"/><Relationship Id="rId4" Type="http://schemas.openxmlformats.org/officeDocument/2006/relationships/image" Target="../media/image28.jpeg"/></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video game&#10;&#10;Description automatically generated">
            <a:extLst>
              <a:ext uri="{FF2B5EF4-FFF2-40B4-BE49-F238E27FC236}">
                <a16:creationId xmlns:a16="http://schemas.microsoft.com/office/drawing/2014/main" id="{61A4E779-474A-9EE5-7B81-C551FE6BC8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99106"/>
          </a:xfrm>
          <a:prstGeom prst="rect">
            <a:avLst/>
          </a:prstGeom>
        </p:spPr>
      </p:pic>
      <p:sp>
        <p:nvSpPr>
          <p:cNvPr id="2" name="Title 1">
            <a:extLst>
              <a:ext uri="{FF2B5EF4-FFF2-40B4-BE49-F238E27FC236}">
                <a16:creationId xmlns:a16="http://schemas.microsoft.com/office/drawing/2014/main" id="{CA26DBA7-D4E6-36CA-6BC3-87E4B6A5FCC5}"/>
              </a:ext>
            </a:extLst>
          </p:cNvPr>
          <p:cNvSpPr>
            <a:spLocks noGrp="1"/>
          </p:cNvSpPr>
          <p:nvPr>
            <p:ph type="ctrTitle"/>
          </p:nvPr>
        </p:nvSpPr>
        <p:spPr>
          <a:xfrm>
            <a:off x="122274" y="5483963"/>
            <a:ext cx="11222666" cy="931568"/>
          </a:xfrm>
        </p:spPr>
        <p:txBody>
          <a:bodyPr>
            <a:normAutofit/>
          </a:bodyPr>
          <a:lstStyle/>
          <a:p>
            <a:r>
              <a:rPr lang="en-US" dirty="0">
                <a:latin typeface="Calibri" panose="020F0502020204030204" pitchFamily="34" charset="0"/>
                <a:ea typeface="Calibri" panose="020F0502020204030204" pitchFamily="34" charset="0"/>
                <a:cs typeface="Calibri" panose="020F0502020204030204" pitchFamily="34" charset="0"/>
              </a:rPr>
              <a:t>Introduction to </a:t>
            </a:r>
            <a:r>
              <a:rPr lang="en-US" dirty="0" err="1">
                <a:latin typeface="Calibri" panose="020F0502020204030204" pitchFamily="34" charset="0"/>
                <a:ea typeface="Calibri" panose="020F0502020204030204" pitchFamily="34" charset="0"/>
                <a:cs typeface="Calibri" panose="020F0502020204030204" pitchFamily="34" charset="0"/>
              </a:rPr>
              <a:t>RNAseq</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790BFF61-0B4B-277E-DECA-C15D18248679}"/>
              </a:ext>
            </a:extLst>
          </p:cNvPr>
          <p:cNvSpPr>
            <a:spLocks noGrp="1"/>
          </p:cNvSpPr>
          <p:nvPr>
            <p:ph type="subTitle" idx="1"/>
          </p:nvPr>
        </p:nvSpPr>
        <p:spPr>
          <a:xfrm>
            <a:off x="5112489" y="6402263"/>
            <a:ext cx="1500963" cy="581874"/>
          </a:xfrm>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9-30-24</a:t>
            </a:r>
          </a:p>
        </p:txBody>
      </p:sp>
    </p:spTree>
    <p:extLst>
      <p:ext uri="{BB962C8B-B14F-4D97-AF65-F5344CB8AC3E}">
        <p14:creationId xmlns:p14="http://schemas.microsoft.com/office/powerpoint/2010/main" val="2185241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Trimming Illumina reads</a:t>
            </a:r>
          </a:p>
        </p:txBody>
      </p:sp>
      <p:pic>
        <p:nvPicPr>
          <p:cNvPr id="9" name="Picture 2" descr="How to Evaluate the Illumina Data Quality？ - SEQanswers">
            <a:extLst>
              <a:ext uri="{FF2B5EF4-FFF2-40B4-BE49-F238E27FC236}">
                <a16:creationId xmlns:a16="http://schemas.microsoft.com/office/drawing/2014/main" id="{311E27C7-1481-6763-4B04-A91EBBDFAC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659" t="8642"/>
          <a:stretch/>
        </p:blipFill>
        <p:spPr bwMode="auto">
          <a:xfrm>
            <a:off x="6419088" y="1650555"/>
            <a:ext cx="5704378" cy="414546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8FD6FFC-23E3-56EE-3030-6E5FDBB39E55}"/>
              </a:ext>
            </a:extLst>
          </p:cNvPr>
          <p:cNvSpPr txBox="1"/>
          <p:nvPr/>
        </p:nvSpPr>
        <p:spPr>
          <a:xfrm>
            <a:off x="167640" y="1029564"/>
            <a:ext cx="6094476" cy="5552033"/>
          </a:xfrm>
          <a:prstGeom prst="rect">
            <a:avLst/>
          </a:prstGeom>
          <a:noFill/>
        </p:spPr>
        <p:txBody>
          <a:bodyPr wrap="square">
            <a:spAutoFit/>
          </a:bodyPr>
          <a:lstStyle/>
          <a:p>
            <a:pPr marL="0" marR="0">
              <a:lnSpc>
                <a:spcPct val="107000"/>
              </a:lnSpc>
              <a:spcBef>
                <a:spcPts val="0"/>
              </a:spcBef>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Illumina sequencing runs typically take between </a:t>
            </a:r>
            <a:r>
              <a:rPr lang="en-US" sz="2000" b="1" kern="100" dirty="0">
                <a:effectLst/>
                <a:latin typeface="Calibri" panose="020F0502020204030204" pitchFamily="34" charset="0"/>
                <a:ea typeface="Calibri" panose="020F0502020204030204" pitchFamily="34" charset="0"/>
                <a:cs typeface="Times New Roman" panose="02020603050405020304" pitchFamily="18" charset="0"/>
              </a:rPr>
              <a:t>10 to 48 hours</a:t>
            </a: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 depending on the platform and configuration. Read quality tends to decrease over the course of a run, with </a:t>
            </a:r>
            <a:r>
              <a:rPr lang="en-US" sz="2000" b="1" kern="100" dirty="0">
                <a:effectLst/>
                <a:latin typeface="Calibri" panose="020F0502020204030204" pitchFamily="34" charset="0"/>
                <a:ea typeface="Calibri" panose="020F0502020204030204" pitchFamily="34" charset="0"/>
                <a:cs typeface="Times New Roman" panose="02020603050405020304" pitchFamily="18" charset="0"/>
              </a:rPr>
              <a:t>later cycles producing lower quality reads</a:t>
            </a: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 The last 10-20 bases of reads often have increased error rates due to signal decay, leading to mismatches and incorrect base calls.</a:t>
            </a:r>
          </a:p>
          <a:p>
            <a:pPr marL="0" marR="0">
              <a:lnSpc>
                <a:spcPct val="107000"/>
              </a:lnSpc>
              <a:spcBef>
                <a:spcPts val="0"/>
              </a:spcBef>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To ensure high-quality data for downstream analyses, it’s recommended to trim low-quality bases and remove adapter sequences. Trimming improves the accuracy of read mapping, transcript assembly, and differential expression analysis, by reducing errors and biases.</a:t>
            </a:r>
          </a:p>
          <a:p>
            <a:pPr marL="0" marR="0">
              <a:lnSpc>
                <a:spcPct val="107000"/>
              </a:lnSpc>
              <a:spcBef>
                <a:spcPts val="0"/>
              </a:spcBef>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Popular tools for trimming include </a:t>
            </a:r>
            <a:r>
              <a:rPr lang="en-US" sz="2000" b="1" kern="100" dirty="0" err="1">
                <a:effectLst/>
                <a:latin typeface="Calibri" panose="020F0502020204030204" pitchFamily="34" charset="0"/>
                <a:ea typeface="Calibri" panose="020F0502020204030204" pitchFamily="34" charset="0"/>
                <a:cs typeface="Times New Roman" panose="02020603050405020304" pitchFamily="18" charset="0"/>
              </a:rPr>
              <a:t>Trimmomatic</a:t>
            </a: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b="1" kern="100" dirty="0" err="1">
                <a:effectLst/>
                <a:latin typeface="Calibri" panose="020F0502020204030204" pitchFamily="34" charset="0"/>
                <a:ea typeface="Calibri" panose="020F0502020204030204" pitchFamily="34" charset="0"/>
                <a:cs typeface="Times New Roman" panose="02020603050405020304" pitchFamily="18" charset="0"/>
              </a:rPr>
              <a:t>Cutadapt</a:t>
            </a: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 and </a:t>
            </a:r>
            <a:r>
              <a:rPr lang="en-US" sz="2000" b="1" kern="100" dirty="0" err="1">
                <a:effectLst/>
                <a:latin typeface="Calibri" panose="020F0502020204030204" pitchFamily="34" charset="0"/>
                <a:ea typeface="Calibri" panose="020F0502020204030204" pitchFamily="34" charset="0"/>
                <a:cs typeface="Times New Roman" panose="02020603050405020304" pitchFamily="18" charset="0"/>
              </a:rPr>
              <a:t>Fastp</a:t>
            </a: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 which allow automated removal of low-quality bases and adapters based on defined thresholds.</a:t>
            </a:r>
          </a:p>
        </p:txBody>
      </p:sp>
    </p:spTree>
    <p:extLst>
      <p:ext uri="{BB962C8B-B14F-4D97-AF65-F5344CB8AC3E}">
        <p14:creationId xmlns:p14="http://schemas.microsoft.com/office/powerpoint/2010/main" val="2490498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Where is short read data stored?</a:t>
            </a:r>
          </a:p>
        </p:txBody>
      </p:sp>
      <p:sp>
        <p:nvSpPr>
          <p:cNvPr id="2" name="Content Placeholder 2">
            <a:extLst>
              <a:ext uri="{FF2B5EF4-FFF2-40B4-BE49-F238E27FC236}">
                <a16:creationId xmlns:a16="http://schemas.microsoft.com/office/drawing/2014/main" id="{46BDD836-F557-332D-DEE0-598F1C2544EE}"/>
              </a:ext>
            </a:extLst>
          </p:cNvPr>
          <p:cNvSpPr>
            <a:spLocks noGrp="1"/>
          </p:cNvSpPr>
          <p:nvPr>
            <p:ph idx="1"/>
          </p:nvPr>
        </p:nvSpPr>
        <p:spPr>
          <a:xfrm>
            <a:off x="119797" y="1135294"/>
            <a:ext cx="6244427" cy="4909912"/>
          </a:xfrm>
        </p:spPr>
        <p:txBody>
          <a:bodyPr>
            <a:noAutofit/>
          </a:bodyPr>
          <a:lstStyle/>
          <a:p>
            <a:pPr marL="0" indent="0">
              <a:buNone/>
            </a:pPr>
            <a:r>
              <a:rPr lang="en-US" sz="1800" dirty="0">
                <a:latin typeface="Calibri" panose="020F0502020204030204" pitchFamily="34" charset="0"/>
                <a:ea typeface="Calibri" panose="020F0502020204030204" pitchFamily="34" charset="0"/>
                <a:cs typeface="Calibri" panose="020F0502020204030204" pitchFamily="34" charset="0"/>
              </a:rPr>
              <a:t>The Sequence Read Archive (SRA) is a public database hosted by NCBI, designed for the long-term storage and sharing of high-throughput sequencing data, including DNA-seq and RNA-seq. </a:t>
            </a:r>
          </a:p>
          <a:p>
            <a:pPr marL="0" indent="0">
              <a:buNone/>
            </a:pPr>
            <a:r>
              <a:rPr lang="en-US" sz="1800" dirty="0">
                <a:latin typeface="Calibri" panose="020F0502020204030204" pitchFamily="34" charset="0"/>
                <a:ea typeface="Calibri" panose="020F0502020204030204" pitchFamily="34" charset="0"/>
                <a:cs typeface="Calibri" panose="020F0502020204030204" pitchFamily="34" charset="0"/>
              </a:rPr>
              <a:t>Researchers typically deposit raw sequence data in SRA after publication to promote transparency and reproducibility of scientific research.</a:t>
            </a:r>
          </a:p>
          <a:p>
            <a:pPr marL="0" indent="0">
              <a:buNone/>
            </a:pPr>
            <a:r>
              <a:rPr lang="en-US" sz="1800" dirty="0">
                <a:latin typeface="Calibri" panose="020F0502020204030204" pitchFamily="34" charset="0"/>
                <a:ea typeface="Calibri" panose="020F0502020204030204" pitchFamily="34" charset="0"/>
                <a:cs typeface="Calibri" panose="020F0502020204030204" pitchFamily="34" charset="0"/>
              </a:rPr>
              <a:t>The SRA currently holds </a:t>
            </a:r>
            <a:r>
              <a:rPr lang="en-US" sz="1800" dirty="0" err="1">
                <a:latin typeface="Calibri" panose="020F0502020204030204" pitchFamily="34" charset="0"/>
                <a:ea typeface="Calibri" panose="020F0502020204030204" pitchFamily="34" charset="0"/>
                <a:cs typeface="Calibri" panose="020F0502020204030204" pitchFamily="34" charset="0"/>
              </a:rPr>
              <a:t>petabases</a:t>
            </a:r>
            <a:r>
              <a:rPr lang="en-US" sz="1800" dirty="0">
                <a:latin typeface="Calibri" panose="020F0502020204030204" pitchFamily="34" charset="0"/>
                <a:ea typeface="Calibri" panose="020F0502020204030204" pitchFamily="34" charset="0"/>
                <a:cs typeface="Calibri" panose="020F0502020204030204" pitchFamily="34" charset="0"/>
              </a:rPr>
              <a:t> (&gt; 1,000,000,000,000,000 bp) of sequence data, making it one of the largest publicly accessible repositories. </a:t>
            </a:r>
          </a:p>
          <a:p>
            <a:pPr marL="0" indent="0">
              <a:buNone/>
            </a:pPr>
            <a:r>
              <a:rPr lang="en-US" sz="1800" dirty="0">
                <a:latin typeface="Calibri" panose="020F0502020204030204" pitchFamily="34" charset="0"/>
                <a:ea typeface="Calibri" panose="020F0502020204030204" pitchFamily="34" charset="0"/>
                <a:cs typeface="Calibri" panose="020F0502020204030204" pitchFamily="34" charset="0"/>
              </a:rPr>
              <a:t>Tools like SRA Toolkit allow users to download and process data efficiently. </a:t>
            </a:r>
          </a:p>
          <a:p>
            <a:pPr marL="0" indent="0">
              <a:buNone/>
            </a:pPr>
            <a:r>
              <a:rPr lang="en-US" sz="1800" dirty="0">
                <a:latin typeface="Calibri" panose="020F0502020204030204" pitchFamily="34" charset="0"/>
                <a:ea typeface="Calibri" panose="020F0502020204030204" pitchFamily="34" charset="0"/>
                <a:cs typeface="Calibri" panose="020F0502020204030204" pitchFamily="34" charset="0"/>
              </a:rPr>
              <a:t>SRA supports various sequencing data types, including whole genome sequencing, transcriptomics, metagenomics, and more, making it a versatile resource for multiple research fields. </a:t>
            </a:r>
          </a:p>
          <a:p>
            <a:pPr marL="0" indent="0">
              <a:buNone/>
            </a:pPr>
            <a:r>
              <a:rPr lang="en-US" sz="1800" dirty="0">
                <a:latin typeface="Calibri" panose="020F0502020204030204" pitchFamily="34" charset="0"/>
                <a:ea typeface="Calibri" panose="020F0502020204030204" pitchFamily="34" charset="0"/>
                <a:cs typeface="Calibri" panose="020F0502020204030204" pitchFamily="34" charset="0"/>
              </a:rPr>
              <a:t>Data is stored in standardized formats such as FASTQ, making it compatible with a wide range of bioinformatics tools.</a:t>
            </a:r>
          </a:p>
        </p:txBody>
      </p:sp>
      <p:pic>
        <p:nvPicPr>
          <p:cNvPr id="3" name="Picture 2">
            <a:extLst>
              <a:ext uri="{FF2B5EF4-FFF2-40B4-BE49-F238E27FC236}">
                <a16:creationId xmlns:a16="http://schemas.microsoft.com/office/drawing/2014/main" id="{1C99D773-34CB-2918-8007-832C1C22AF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1045" y="1296544"/>
            <a:ext cx="5391526" cy="458741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F2AB2E6-5AC1-4913-3EB4-A9E622CEDE86}"/>
              </a:ext>
            </a:extLst>
          </p:cNvPr>
          <p:cNvSpPr txBox="1"/>
          <p:nvPr/>
        </p:nvSpPr>
        <p:spPr>
          <a:xfrm>
            <a:off x="0" y="6086881"/>
            <a:ext cx="12155714" cy="707886"/>
          </a:xfrm>
          <a:prstGeom prst="rect">
            <a:avLst/>
          </a:prstGeom>
          <a:noFill/>
        </p:spPr>
        <p:txBody>
          <a:bodyPr wrap="square">
            <a:spAutoFit/>
          </a:bodyPr>
          <a:lstStyle/>
          <a:p>
            <a:pPr algn="ctr"/>
            <a:r>
              <a:rPr lang="en-US" sz="2000" dirty="0">
                <a:latin typeface="Calibri" panose="020F0502020204030204" pitchFamily="34" charset="0"/>
                <a:ea typeface="Calibri" panose="020F0502020204030204" pitchFamily="34" charset="0"/>
                <a:cs typeface="Calibri" panose="020F0502020204030204" pitchFamily="34" charset="0"/>
              </a:rPr>
              <a:t>There are over 1 million plant samples on the SRA, how can we use the wealth of data to answer biological questions?</a:t>
            </a:r>
            <a:endParaRPr lang="en-US" sz="2000" dirty="0"/>
          </a:p>
        </p:txBody>
      </p:sp>
    </p:spTree>
    <p:extLst>
      <p:ext uri="{BB962C8B-B14F-4D97-AF65-F5344CB8AC3E}">
        <p14:creationId xmlns:p14="http://schemas.microsoft.com/office/powerpoint/2010/main" val="2499656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General framework for </a:t>
            </a:r>
            <a:r>
              <a:rPr lang="en-US" altLang="zh-CN" dirty="0" err="1">
                <a:solidFill>
                  <a:schemeClr val="bg1"/>
                </a:solidFill>
                <a:latin typeface="Calibri" panose="020F0502020204030204" pitchFamily="34" charset="0"/>
                <a:ea typeface="Calibri" panose="020F0502020204030204" pitchFamily="34" charset="0"/>
                <a:cs typeface="Calibri" panose="020F0502020204030204" pitchFamily="34" charset="0"/>
              </a:rPr>
              <a:t>RNAseq</a:t>
            </a:r>
            <a:endPar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2" name="Picture 2" descr="Image result for rna seq alignment">
            <a:extLst>
              <a:ext uri="{FF2B5EF4-FFF2-40B4-BE49-F238E27FC236}">
                <a16:creationId xmlns:a16="http://schemas.microsoft.com/office/drawing/2014/main" id="{0BEC80C7-5B41-7796-3CE9-8CA35480F845}"/>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6297"/>
          <a:stretch/>
        </p:blipFill>
        <p:spPr bwMode="auto">
          <a:xfrm>
            <a:off x="2578832" y="989688"/>
            <a:ext cx="6844167" cy="41425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648A90-D0AE-0DB1-2A39-726C1C5141CC}"/>
              </a:ext>
            </a:extLst>
          </p:cNvPr>
          <p:cNvSpPr txBox="1"/>
          <p:nvPr/>
        </p:nvSpPr>
        <p:spPr>
          <a:xfrm>
            <a:off x="455703" y="1268496"/>
            <a:ext cx="2031325" cy="646331"/>
          </a:xfrm>
          <a:prstGeom prst="rect">
            <a:avLst/>
          </a:prstGeom>
          <a:noFill/>
        </p:spPr>
        <p:txBody>
          <a:bodyPr wrap="none" rtlCol="0">
            <a:spAutoFit/>
          </a:bodyPr>
          <a:lstStyle/>
          <a:p>
            <a:pPr algn="ctr"/>
            <a:r>
              <a:rPr lang="en-US" dirty="0"/>
              <a:t>genes or </a:t>
            </a:r>
          </a:p>
          <a:p>
            <a:pPr algn="ctr"/>
            <a:r>
              <a:rPr lang="en-US" dirty="0"/>
              <a:t>genome sequences</a:t>
            </a:r>
          </a:p>
        </p:txBody>
      </p:sp>
      <p:sp>
        <p:nvSpPr>
          <p:cNvPr id="4" name="TextBox 3">
            <a:extLst>
              <a:ext uri="{FF2B5EF4-FFF2-40B4-BE49-F238E27FC236}">
                <a16:creationId xmlns:a16="http://schemas.microsoft.com/office/drawing/2014/main" id="{481FF69C-F2E8-48F9-5FE7-61978DDCBD4E}"/>
              </a:ext>
            </a:extLst>
          </p:cNvPr>
          <p:cNvSpPr txBox="1"/>
          <p:nvPr/>
        </p:nvSpPr>
        <p:spPr>
          <a:xfrm>
            <a:off x="621613" y="3579423"/>
            <a:ext cx="1699503" cy="646331"/>
          </a:xfrm>
          <a:prstGeom prst="rect">
            <a:avLst/>
          </a:prstGeom>
          <a:noFill/>
        </p:spPr>
        <p:txBody>
          <a:bodyPr wrap="none" rtlCol="0">
            <a:spAutoFit/>
          </a:bodyPr>
          <a:lstStyle/>
          <a:p>
            <a:pPr algn="ctr"/>
            <a:r>
              <a:rPr lang="en-US" dirty="0"/>
              <a:t>Aligned Illumina</a:t>
            </a:r>
          </a:p>
          <a:p>
            <a:pPr algn="ctr"/>
            <a:r>
              <a:rPr lang="en-US" dirty="0"/>
              <a:t>reads</a:t>
            </a:r>
          </a:p>
        </p:txBody>
      </p:sp>
      <p:sp>
        <p:nvSpPr>
          <p:cNvPr id="5" name="TextBox 4">
            <a:extLst>
              <a:ext uri="{FF2B5EF4-FFF2-40B4-BE49-F238E27FC236}">
                <a16:creationId xmlns:a16="http://schemas.microsoft.com/office/drawing/2014/main" id="{C8421F1F-87B8-8075-E88E-EE6CFF0813B8}"/>
              </a:ext>
            </a:extLst>
          </p:cNvPr>
          <p:cNvSpPr txBox="1"/>
          <p:nvPr/>
        </p:nvSpPr>
        <p:spPr>
          <a:xfrm>
            <a:off x="582900" y="5320494"/>
            <a:ext cx="1995932" cy="646331"/>
          </a:xfrm>
          <a:prstGeom prst="rect">
            <a:avLst/>
          </a:prstGeom>
          <a:noFill/>
        </p:spPr>
        <p:txBody>
          <a:bodyPr wrap="none" rtlCol="0">
            <a:spAutoFit/>
          </a:bodyPr>
          <a:lstStyle/>
          <a:p>
            <a:pPr algn="ctr"/>
            <a:r>
              <a:rPr lang="en-US" dirty="0"/>
              <a:t>Count or quantify</a:t>
            </a:r>
          </a:p>
          <a:p>
            <a:pPr algn="ctr"/>
            <a:r>
              <a:rPr lang="en-US" dirty="0"/>
              <a:t># of reads per gene</a:t>
            </a:r>
          </a:p>
        </p:txBody>
      </p:sp>
      <p:sp>
        <p:nvSpPr>
          <p:cNvPr id="8" name="TextBox 7">
            <a:extLst>
              <a:ext uri="{FF2B5EF4-FFF2-40B4-BE49-F238E27FC236}">
                <a16:creationId xmlns:a16="http://schemas.microsoft.com/office/drawing/2014/main" id="{B8F9743F-A785-2898-16B6-A60271F3BC09}"/>
              </a:ext>
            </a:extLst>
          </p:cNvPr>
          <p:cNvSpPr txBox="1"/>
          <p:nvPr/>
        </p:nvSpPr>
        <p:spPr>
          <a:xfrm>
            <a:off x="3323022" y="6162526"/>
            <a:ext cx="4797788" cy="646331"/>
          </a:xfrm>
          <a:prstGeom prst="rect">
            <a:avLst/>
          </a:prstGeom>
          <a:noFill/>
        </p:spPr>
        <p:txBody>
          <a:bodyPr wrap="none" rtlCol="0">
            <a:spAutoFit/>
          </a:bodyPr>
          <a:lstStyle/>
          <a:p>
            <a:pPr algn="ctr"/>
            <a:r>
              <a:rPr lang="en-US" dirty="0"/>
              <a:t>Normalize and conduct downstream analyses </a:t>
            </a:r>
          </a:p>
          <a:p>
            <a:pPr algn="ctr"/>
            <a:r>
              <a:rPr lang="en-US" dirty="0"/>
              <a:t>(Differential expression, gene co-expression, etc.)</a:t>
            </a:r>
          </a:p>
        </p:txBody>
      </p:sp>
      <p:sp>
        <p:nvSpPr>
          <p:cNvPr id="10" name="TextBox 9">
            <a:extLst>
              <a:ext uri="{FF2B5EF4-FFF2-40B4-BE49-F238E27FC236}">
                <a16:creationId xmlns:a16="http://schemas.microsoft.com/office/drawing/2014/main" id="{54A18621-90F5-0833-C737-4A98DCC2B6F4}"/>
              </a:ext>
            </a:extLst>
          </p:cNvPr>
          <p:cNvSpPr txBox="1"/>
          <p:nvPr/>
        </p:nvSpPr>
        <p:spPr>
          <a:xfrm>
            <a:off x="4087255" y="5597061"/>
            <a:ext cx="535724" cy="369332"/>
          </a:xfrm>
          <a:prstGeom prst="rect">
            <a:avLst/>
          </a:prstGeom>
          <a:noFill/>
        </p:spPr>
        <p:txBody>
          <a:bodyPr wrap="none" rtlCol="0">
            <a:spAutoFit/>
          </a:bodyPr>
          <a:lstStyle/>
          <a:p>
            <a:r>
              <a:rPr lang="en-US" dirty="0"/>
              <a:t>800</a:t>
            </a:r>
          </a:p>
        </p:txBody>
      </p:sp>
      <p:sp>
        <p:nvSpPr>
          <p:cNvPr id="12" name="TextBox 11">
            <a:extLst>
              <a:ext uri="{FF2B5EF4-FFF2-40B4-BE49-F238E27FC236}">
                <a16:creationId xmlns:a16="http://schemas.microsoft.com/office/drawing/2014/main" id="{C20F87CF-4796-912E-5983-9E3F282154A0}"/>
              </a:ext>
            </a:extLst>
          </p:cNvPr>
          <p:cNvSpPr txBox="1"/>
          <p:nvPr/>
        </p:nvSpPr>
        <p:spPr>
          <a:xfrm>
            <a:off x="7390221" y="5597061"/>
            <a:ext cx="535724" cy="369332"/>
          </a:xfrm>
          <a:prstGeom prst="rect">
            <a:avLst/>
          </a:prstGeom>
          <a:noFill/>
        </p:spPr>
        <p:txBody>
          <a:bodyPr wrap="none" rtlCol="0">
            <a:spAutoFit/>
          </a:bodyPr>
          <a:lstStyle/>
          <a:p>
            <a:r>
              <a:rPr lang="en-US" dirty="0"/>
              <a:t>300</a:t>
            </a:r>
          </a:p>
        </p:txBody>
      </p:sp>
    </p:spTree>
    <p:extLst>
      <p:ext uri="{BB962C8B-B14F-4D97-AF65-F5344CB8AC3E}">
        <p14:creationId xmlns:p14="http://schemas.microsoft.com/office/powerpoint/2010/main" val="197118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10"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Trimming Illumina reads</a:t>
            </a:r>
          </a:p>
        </p:txBody>
      </p:sp>
      <p:sp>
        <p:nvSpPr>
          <p:cNvPr id="3" name="TextBox 2">
            <a:extLst>
              <a:ext uri="{FF2B5EF4-FFF2-40B4-BE49-F238E27FC236}">
                <a16:creationId xmlns:a16="http://schemas.microsoft.com/office/drawing/2014/main" id="{337344B1-4AA2-1AA8-C9F1-5EDF95013C72}"/>
              </a:ext>
            </a:extLst>
          </p:cNvPr>
          <p:cNvSpPr txBox="1"/>
          <p:nvPr/>
        </p:nvSpPr>
        <p:spPr>
          <a:xfrm>
            <a:off x="258317" y="902885"/>
            <a:ext cx="11826151" cy="671915"/>
          </a:xfrm>
          <a:prstGeom prst="rect">
            <a:avLst/>
          </a:prstGeom>
          <a:noFill/>
        </p:spPr>
        <p:txBody>
          <a:bodyPr wrap="square">
            <a:spAutoFit/>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There are many approaches for analyzing gene expression data, which include how reads are aligned/mapped to a reference genome, how we identify differentially expressed genes, and the types of downstream analyses we perform.</a:t>
            </a:r>
          </a:p>
        </p:txBody>
      </p:sp>
      <p:sp>
        <p:nvSpPr>
          <p:cNvPr id="5" name="TextBox 4">
            <a:extLst>
              <a:ext uri="{FF2B5EF4-FFF2-40B4-BE49-F238E27FC236}">
                <a16:creationId xmlns:a16="http://schemas.microsoft.com/office/drawing/2014/main" id="{391DCA8E-1013-5D0E-3B0B-540A55D8D0D9}"/>
              </a:ext>
            </a:extLst>
          </p:cNvPr>
          <p:cNvSpPr txBox="1"/>
          <p:nvPr/>
        </p:nvSpPr>
        <p:spPr>
          <a:xfrm>
            <a:off x="194120" y="1832610"/>
            <a:ext cx="11826151" cy="2165145"/>
          </a:xfrm>
          <a:prstGeom prst="rect">
            <a:avLst/>
          </a:prstGeom>
          <a:noFill/>
        </p:spPr>
        <p:txBody>
          <a:bodyPr wrap="square">
            <a:spAutoFit/>
          </a:bodyPr>
          <a:lstStyle/>
          <a:p>
            <a:pPr marR="0" lvl="0">
              <a:lnSpc>
                <a:spcPct val="107000"/>
              </a:lnSpc>
              <a:spcBef>
                <a:spcPts val="0"/>
              </a:spcBef>
              <a:spcAft>
                <a:spcPts val="800"/>
              </a:spcAft>
              <a:buSzPts val="1000"/>
              <a:tabLst>
                <a:tab pos="457200" algn="l"/>
              </a:tabLst>
            </a:pPr>
            <a:r>
              <a:rPr lang="en-US" b="1" kern="100" dirty="0">
                <a:effectLst/>
                <a:latin typeface="Calibri" panose="020F0502020204030204" pitchFamily="34" charset="0"/>
                <a:ea typeface="Calibri" panose="020F0502020204030204" pitchFamily="34" charset="0"/>
                <a:cs typeface="Times New Roman" panose="02020603050405020304" pitchFamily="18" charset="0"/>
              </a:rPr>
              <a:t>Mapping/Alignment</a:t>
            </a:r>
            <a:r>
              <a:rPr lang="en-US" kern="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kern="100" dirty="0">
                <a:effectLst/>
                <a:latin typeface="Calibri" panose="020F0502020204030204" pitchFamily="34" charset="0"/>
                <a:ea typeface="Calibri" panose="020F0502020204030204" pitchFamily="34" charset="0"/>
                <a:cs typeface="Times New Roman" panose="02020603050405020304" pitchFamily="18" charset="0"/>
              </a:rPr>
              <a:t>Mapping-based programs identify the specific regions of the genome where reads originate by performing local alignments. They record the exact coordinates and any mismatches between the read and the reference genome.</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kern="100" dirty="0">
                <a:effectLst/>
                <a:latin typeface="Calibri" panose="020F0502020204030204" pitchFamily="34" charset="0"/>
                <a:ea typeface="Calibri" panose="020F0502020204030204" pitchFamily="34" charset="0"/>
                <a:cs typeface="Times New Roman" panose="02020603050405020304" pitchFamily="18" charset="0"/>
              </a:rPr>
              <a:t>The output is typically a large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sam</a:t>
            </a:r>
            <a:r>
              <a:rPr lang="en-US" kern="100" dirty="0">
                <a:effectLst/>
                <a:latin typeface="Calibri" panose="020F0502020204030204" pitchFamily="34" charset="0"/>
                <a:ea typeface="Calibri" panose="020F0502020204030204" pitchFamily="34" charset="0"/>
                <a:cs typeface="Times New Roman" panose="02020603050405020304" pitchFamily="18" charset="0"/>
              </a:rPr>
              <a:t> or .bam file that contains detailed information on where each read aligns.</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kern="100" dirty="0">
                <a:effectLst/>
                <a:latin typeface="Calibri" panose="020F0502020204030204" pitchFamily="34" charset="0"/>
                <a:ea typeface="Calibri" panose="020F0502020204030204" pitchFamily="34" charset="0"/>
                <a:cs typeface="Times New Roman" panose="02020603050405020304" pitchFamily="18" charset="0"/>
              </a:rPr>
              <a:t>This method is generally slower but highly accurate and essential for certain types of DNA-based analyses, such as variant discovery, chromatin state characterization, and methylation studies.</a:t>
            </a:r>
          </a:p>
        </p:txBody>
      </p:sp>
      <p:sp>
        <p:nvSpPr>
          <p:cNvPr id="9" name="TextBox 8">
            <a:extLst>
              <a:ext uri="{FF2B5EF4-FFF2-40B4-BE49-F238E27FC236}">
                <a16:creationId xmlns:a16="http://schemas.microsoft.com/office/drawing/2014/main" id="{C3783378-A665-7BA3-6CB7-8383F04E80CB}"/>
              </a:ext>
            </a:extLst>
          </p:cNvPr>
          <p:cNvSpPr txBox="1"/>
          <p:nvPr/>
        </p:nvSpPr>
        <p:spPr>
          <a:xfrm>
            <a:off x="29339" y="4255565"/>
            <a:ext cx="12192000" cy="2461508"/>
          </a:xfrm>
          <a:prstGeom prst="rect">
            <a:avLst/>
          </a:prstGeom>
          <a:noFill/>
        </p:spPr>
        <p:txBody>
          <a:bodyPr wrap="square">
            <a:spAutoFit/>
          </a:bodyPr>
          <a:lstStyle/>
          <a:p>
            <a:pPr marR="0" lvl="0">
              <a:lnSpc>
                <a:spcPct val="107000"/>
              </a:lnSpc>
              <a:spcBef>
                <a:spcPts val="0"/>
              </a:spcBef>
              <a:spcAft>
                <a:spcPts val="800"/>
              </a:spcAft>
              <a:buSzPts val="1000"/>
              <a:tabLst>
                <a:tab pos="457200" algn="l"/>
              </a:tabLst>
            </a:pPr>
            <a:r>
              <a:rPr lang="en-US" b="1" kern="100" dirty="0">
                <a:effectLst/>
                <a:latin typeface="Calibri" panose="020F0502020204030204" pitchFamily="34" charset="0"/>
                <a:ea typeface="Calibri" panose="020F0502020204030204" pitchFamily="34" charset="0"/>
                <a:cs typeface="Times New Roman" panose="02020603050405020304" pitchFamily="18" charset="0"/>
              </a:rPr>
              <a:t>Quasi-mapping/Pseudoalignment</a:t>
            </a:r>
            <a:r>
              <a:rPr lang="en-US" kern="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kern="100" dirty="0">
                <a:effectLst/>
                <a:latin typeface="Calibri" panose="020F0502020204030204" pitchFamily="34" charset="0"/>
                <a:ea typeface="Calibri" panose="020F0502020204030204" pitchFamily="34" charset="0"/>
                <a:cs typeface="Times New Roman" panose="02020603050405020304" pitchFamily="18" charset="0"/>
              </a:rPr>
              <a:t>Instead of calculating the exact alignment and overlap between each read and the genome, quasi-mapping or pseudoalignment programs use a hash table to quickly determine which transcript or gene a read originates from, without performing full alignments.</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kern="100" dirty="0">
                <a:effectLst/>
                <a:latin typeface="Calibri" panose="020F0502020204030204" pitchFamily="34" charset="0"/>
                <a:ea typeface="Calibri" panose="020F0502020204030204" pitchFamily="34" charset="0"/>
                <a:cs typeface="Times New Roman" panose="02020603050405020304" pitchFamily="18" charset="0"/>
              </a:rPr>
              <a:t>The output is a table with gene or transcript counts instead of a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sam</a:t>
            </a:r>
            <a:r>
              <a:rPr lang="en-US" kern="100" dirty="0">
                <a:effectLst/>
                <a:latin typeface="Calibri" panose="020F0502020204030204" pitchFamily="34" charset="0"/>
                <a:ea typeface="Calibri" panose="020F0502020204030204" pitchFamily="34" charset="0"/>
                <a:cs typeface="Times New Roman" panose="02020603050405020304" pitchFamily="18" charset="0"/>
              </a:rPr>
              <a:t> file.</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kern="100" dirty="0">
                <a:effectLst/>
                <a:latin typeface="Calibri" panose="020F0502020204030204" pitchFamily="34" charset="0"/>
                <a:ea typeface="Calibri" panose="020F0502020204030204" pitchFamily="34" charset="0"/>
                <a:cs typeface="Times New Roman" panose="02020603050405020304" pitchFamily="18" charset="0"/>
              </a:rPr>
              <a:t>These programs are significantly faster and can process millions of reads in just a few minutes, making them ideal for large RNA-seq datasets where exact alignment is not necessary.</a:t>
            </a:r>
          </a:p>
        </p:txBody>
      </p:sp>
    </p:spTree>
    <p:extLst>
      <p:ext uri="{BB962C8B-B14F-4D97-AF65-F5344CB8AC3E}">
        <p14:creationId xmlns:p14="http://schemas.microsoft.com/office/powerpoint/2010/main" val="2058428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Trimming Illumina reads</a:t>
            </a:r>
          </a:p>
        </p:txBody>
      </p:sp>
      <p:sp>
        <p:nvSpPr>
          <p:cNvPr id="3" name="TextBox 2">
            <a:extLst>
              <a:ext uri="{FF2B5EF4-FFF2-40B4-BE49-F238E27FC236}">
                <a16:creationId xmlns:a16="http://schemas.microsoft.com/office/drawing/2014/main" id="{337344B1-4AA2-1AA8-C9F1-5EDF95013C72}"/>
              </a:ext>
            </a:extLst>
          </p:cNvPr>
          <p:cNvSpPr txBox="1"/>
          <p:nvPr/>
        </p:nvSpPr>
        <p:spPr>
          <a:xfrm>
            <a:off x="258317" y="902885"/>
            <a:ext cx="11826151" cy="671915"/>
          </a:xfrm>
          <a:prstGeom prst="rect">
            <a:avLst/>
          </a:prstGeom>
          <a:noFill/>
        </p:spPr>
        <p:txBody>
          <a:bodyPr wrap="square">
            <a:spAutoFit/>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There are many approaches for analyzing gene expression data, which include how reads are aligned/mapped to a reference genome, how we identify differentially expressed genes, and the types of downstream analyses we perform.</a:t>
            </a:r>
          </a:p>
        </p:txBody>
      </p:sp>
      <p:sp>
        <p:nvSpPr>
          <p:cNvPr id="5" name="TextBox 4">
            <a:extLst>
              <a:ext uri="{FF2B5EF4-FFF2-40B4-BE49-F238E27FC236}">
                <a16:creationId xmlns:a16="http://schemas.microsoft.com/office/drawing/2014/main" id="{391DCA8E-1013-5D0E-3B0B-540A55D8D0D9}"/>
              </a:ext>
            </a:extLst>
          </p:cNvPr>
          <p:cNvSpPr txBox="1"/>
          <p:nvPr/>
        </p:nvSpPr>
        <p:spPr>
          <a:xfrm>
            <a:off x="194120" y="1777746"/>
            <a:ext cx="11826151" cy="2713500"/>
          </a:xfrm>
          <a:prstGeom prst="rect">
            <a:avLst/>
          </a:prstGeom>
          <a:noFill/>
        </p:spPr>
        <p:txBody>
          <a:bodyPr wrap="square">
            <a:spAutoFit/>
          </a:bodyPr>
          <a:lstStyle/>
          <a:p>
            <a:pPr marR="0" lvl="0">
              <a:lnSpc>
                <a:spcPct val="107000"/>
              </a:lnSpc>
              <a:spcBef>
                <a:spcPts val="0"/>
              </a:spcBef>
              <a:spcAft>
                <a:spcPts val="800"/>
              </a:spcAft>
              <a:buSzPts val="1000"/>
              <a:tabLst>
                <a:tab pos="457200" algn="l"/>
              </a:tabLst>
            </a:pPr>
            <a:r>
              <a:rPr lang="en-US" b="1" kern="100" dirty="0">
                <a:effectLst/>
                <a:latin typeface="Calibri" panose="020F0502020204030204" pitchFamily="34" charset="0"/>
                <a:ea typeface="Calibri" panose="020F0502020204030204" pitchFamily="34" charset="0"/>
                <a:cs typeface="Times New Roman" panose="02020603050405020304" pitchFamily="18" charset="0"/>
              </a:rPr>
              <a:t>Mapping/Alignment</a:t>
            </a:r>
            <a:r>
              <a:rPr lang="en-US" kern="100" dirty="0">
                <a:effectLst/>
                <a:latin typeface="Calibri" panose="020F0502020204030204" pitchFamily="34" charset="0"/>
                <a:ea typeface="Calibri" panose="020F0502020204030204" pitchFamily="34" charset="0"/>
                <a:cs typeface="Times New Roman" panose="02020603050405020304" pitchFamily="18" charset="0"/>
              </a:rPr>
              <a:t>:</a:t>
            </a:r>
          </a:p>
          <a:p>
            <a:r>
              <a:rPr lang="en-US" b="1" dirty="0"/>
              <a:t>HISAT2: </a:t>
            </a:r>
            <a:r>
              <a:rPr lang="en-US" dirty="0"/>
              <a:t>A fast and sensitive alignment program designed specifically for RNA-seq data, based on the Burrows-Wheeler Transform and FM-index. Efficiently handles spliced alignments and large genomes, but slow and computationally intensive.</a:t>
            </a:r>
          </a:p>
          <a:p>
            <a:r>
              <a:rPr lang="en-US" b="1" dirty="0"/>
              <a:t>STAR (Spliced Transcripts Alignment to a Reference):</a:t>
            </a:r>
            <a:r>
              <a:rPr lang="en-US" dirty="0"/>
              <a:t> A high-performance aligner optimized for RNA-seq data that can rapidly align millions of reads with high accuracy.</a:t>
            </a:r>
          </a:p>
          <a:p>
            <a:r>
              <a:rPr lang="en-US" b="1" dirty="0"/>
              <a:t>Bowtie2: </a:t>
            </a:r>
            <a:r>
              <a:rPr lang="en-US" dirty="0"/>
              <a:t>A general-purpose aligner that can map reads to a reference genome. It is often used for DNA sequencing data but is applicable to RNA-seq data as well.</a:t>
            </a:r>
          </a:p>
          <a:p>
            <a:pPr marR="0" lvl="0">
              <a:lnSpc>
                <a:spcPct val="107000"/>
              </a:lnSpc>
              <a:spcBef>
                <a:spcPts val="0"/>
              </a:spcBef>
              <a:spcAft>
                <a:spcPts val="800"/>
              </a:spcAft>
              <a:buSzPts val="1000"/>
              <a:tabLst>
                <a:tab pos="457200" algn="l"/>
              </a:tabLst>
            </a:pP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C3783378-A665-7BA3-6CB7-8383F04E80CB}"/>
              </a:ext>
            </a:extLst>
          </p:cNvPr>
          <p:cNvSpPr txBox="1"/>
          <p:nvPr/>
        </p:nvSpPr>
        <p:spPr>
          <a:xfrm>
            <a:off x="171729" y="4255247"/>
            <a:ext cx="12192000" cy="1599284"/>
          </a:xfrm>
          <a:prstGeom prst="rect">
            <a:avLst/>
          </a:prstGeom>
          <a:noFill/>
        </p:spPr>
        <p:txBody>
          <a:bodyPr wrap="square">
            <a:spAutoFit/>
          </a:bodyPr>
          <a:lstStyle/>
          <a:p>
            <a:pPr marR="0" lvl="0">
              <a:lnSpc>
                <a:spcPct val="107000"/>
              </a:lnSpc>
              <a:spcBef>
                <a:spcPts val="0"/>
              </a:spcBef>
              <a:spcAft>
                <a:spcPts val="800"/>
              </a:spcAft>
              <a:buSzPts val="1000"/>
              <a:tabLst>
                <a:tab pos="457200" algn="l"/>
              </a:tabLst>
            </a:pPr>
            <a:r>
              <a:rPr lang="en-US" b="1" kern="100" dirty="0">
                <a:effectLst/>
                <a:latin typeface="Calibri" panose="020F0502020204030204" pitchFamily="34" charset="0"/>
                <a:ea typeface="Calibri" panose="020F0502020204030204" pitchFamily="34" charset="0"/>
                <a:cs typeface="Times New Roman" panose="02020603050405020304" pitchFamily="18" charset="0"/>
              </a:rPr>
              <a:t>Quasi-mapping/Pseudoalignment</a:t>
            </a:r>
            <a:r>
              <a:rPr lang="en-US" kern="100" dirty="0">
                <a:effectLst/>
                <a:latin typeface="Calibri" panose="020F0502020204030204" pitchFamily="34" charset="0"/>
                <a:ea typeface="Calibri" panose="020F0502020204030204" pitchFamily="34" charset="0"/>
                <a:cs typeface="Times New Roman" panose="02020603050405020304" pitchFamily="18" charset="0"/>
              </a:rPr>
              <a:t>:</a:t>
            </a:r>
          </a:p>
          <a:p>
            <a:r>
              <a:rPr lang="en-US" b="1" dirty="0" err="1"/>
              <a:t>Kallisto</a:t>
            </a:r>
            <a:r>
              <a:rPr lang="en-US" b="1" dirty="0"/>
              <a:t>: </a:t>
            </a:r>
            <a:r>
              <a:rPr lang="en-US" dirty="0"/>
              <a:t>A lightweight and fast </a:t>
            </a:r>
            <a:r>
              <a:rPr lang="en-US" dirty="0" err="1"/>
              <a:t>pseudoaligner</a:t>
            </a:r>
            <a:r>
              <a:rPr lang="en-US" dirty="0"/>
              <a:t> that assigns reads to transcripts based on k-</a:t>
            </a:r>
            <a:r>
              <a:rPr lang="en-US" dirty="0" err="1"/>
              <a:t>mer</a:t>
            </a:r>
            <a:r>
              <a:rPr lang="en-US" dirty="0"/>
              <a:t> matches without performing full alignments. Extremely fast and memory-efficient, does not produce alignments (can’t be used for all downstream applications), less sensitive to isoform analyses. </a:t>
            </a:r>
          </a:p>
          <a:p>
            <a:r>
              <a:rPr lang="en-US" b="1" dirty="0"/>
              <a:t>Salmon:</a:t>
            </a:r>
            <a:r>
              <a:rPr lang="en-US" dirty="0"/>
              <a:t> A fast and versatile program that supports both quasi-mapping and traditional alignment-based quantification.</a:t>
            </a:r>
          </a:p>
        </p:txBody>
      </p:sp>
      <p:sp>
        <p:nvSpPr>
          <p:cNvPr id="10" name="Rectangle 2">
            <a:extLst>
              <a:ext uri="{FF2B5EF4-FFF2-40B4-BE49-F238E27FC236}">
                <a16:creationId xmlns:a16="http://schemas.microsoft.com/office/drawing/2014/main" id="{3F960C54-B5C7-61FD-6386-3AE4E4585651}"/>
              </a:ext>
            </a:extLst>
          </p:cNvPr>
          <p:cNvSpPr>
            <a:spLocks noChangeArrowheads="1"/>
          </p:cNvSpPr>
          <p:nvPr/>
        </p:nvSpPr>
        <p:spPr bwMode="auto">
          <a:xfrm flipH="1">
            <a:off x="29338" y="6079450"/>
            <a:ext cx="1215571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Selecting between these tools depends on your analysis needs: use alignment-based tools for precision and downstream compatibility, and </a:t>
            </a:r>
            <a:r>
              <a:rPr kumimoji="0" lang="en-US" altLang="en-US" sz="20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pseudoaligners</a:t>
            </a: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for speed and straightforward quantification.</a:t>
            </a:r>
          </a:p>
        </p:txBody>
      </p:sp>
    </p:spTree>
    <p:extLst>
      <p:ext uri="{BB962C8B-B14F-4D97-AF65-F5344CB8AC3E}">
        <p14:creationId xmlns:p14="http://schemas.microsoft.com/office/powerpoint/2010/main" val="4008504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err="1">
                <a:solidFill>
                  <a:schemeClr val="bg1"/>
                </a:solidFill>
                <a:latin typeface="Calibri" panose="020F0502020204030204" pitchFamily="34" charset="0"/>
                <a:ea typeface="Calibri" panose="020F0502020204030204" pitchFamily="34" charset="0"/>
                <a:cs typeface="Calibri" panose="020F0502020204030204" pitchFamily="34" charset="0"/>
              </a:rPr>
              <a:t>RNAseq</a:t>
            </a: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altLang="zh-CN" dirty="0" err="1">
                <a:solidFill>
                  <a:schemeClr val="bg1"/>
                </a:solidFill>
                <a:latin typeface="Calibri" panose="020F0502020204030204" pitchFamily="34" charset="0"/>
                <a:ea typeface="Calibri" panose="020F0502020204030204" pitchFamily="34" charset="0"/>
                <a:cs typeface="Calibri" panose="020F0502020204030204" pitchFamily="34" charset="0"/>
              </a:rPr>
              <a:t>dataframes</a:t>
            </a:r>
            <a:endPar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2" name="Picture 2" descr="Image result for rnaseq expression matrix">
            <a:extLst>
              <a:ext uri="{FF2B5EF4-FFF2-40B4-BE49-F238E27FC236}">
                <a16:creationId xmlns:a16="http://schemas.microsoft.com/office/drawing/2014/main" id="{29FEBB04-2C68-9398-E48E-E1749043CD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0748" y="902885"/>
            <a:ext cx="5264305" cy="47589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E34F278-7694-2944-C8B4-3CD2FCCD2201}"/>
              </a:ext>
            </a:extLst>
          </p:cNvPr>
          <p:cNvSpPr txBox="1"/>
          <p:nvPr/>
        </p:nvSpPr>
        <p:spPr>
          <a:xfrm>
            <a:off x="139446" y="1021757"/>
            <a:ext cx="6526530" cy="5231369"/>
          </a:xfrm>
          <a:prstGeom prst="rect">
            <a:avLst/>
          </a:prstGeom>
          <a:noFill/>
        </p:spPr>
        <p:txBody>
          <a:bodyPr wrap="square">
            <a:spAutoFit/>
          </a:bodyPr>
          <a:lstStyle/>
          <a:p>
            <a:pPr marL="0" marR="0">
              <a:lnSpc>
                <a:spcPct val="107000"/>
              </a:lnSpc>
              <a:spcBef>
                <a:spcPts val="0"/>
              </a:spcBef>
              <a:spcAft>
                <a:spcPts val="800"/>
              </a:spcAft>
            </a:pPr>
            <a:r>
              <a:rPr lang="en-US" kern="100" dirty="0">
                <a:effectLst/>
                <a:latin typeface="Calibri" panose="020F0502020204030204" pitchFamily="34" charset="0"/>
                <a:ea typeface="Calibri" panose="020F0502020204030204" pitchFamily="34" charset="0"/>
                <a:cs typeface="Times New Roman" panose="02020603050405020304" pitchFamily="18" charset="0"/>
              </a:rPr>
              <a:t>After mapping and quantification (or pseudoalignment), we are left with a read count table that represents the number of RNA-seq reads mapping to each gene model.</a:t>
            </a:r>
          </a:p>
          <a:p>
            <a:pPr marL="0" marR="0">
              <a:lnSpc>
                <a:spcPct val="107000"/>
              </a:lnSpc>
              <a:spcBef>
                <a:spcPts val="0"/>
              </a:spcBef>
              <a:spcAft>
                <a:spcPts val="800"/>
              </a:spcAft>
            </a:pPr>
            <a:r>
              <a:rPr lang="en-US" kern="100" dirty="0">
                <a:effectLst/>
                <a:latin typeface="Calibri" panose="020F0502020204030204" pitchFamily="34" charset="0"/>
                <a:ea typeface="Calibri" panose="020F0502020204030204" pitchFamily="34" charset="0"/>
                <a:cs typeface="Times New Roman" panose="02020603050405020304" pitchFamily="18" charset="0"/>
              </a:rPr>
              <a:t>This table can contain </a:t>
            </a:r>
            <a:r>
              <a:rPr lang="en-US" b="1" kern="100" dirty="0">
                <a:effectLst/>
                <a:latin typeface="Calibri" panose="020F0502020204030204" pitchFamily="34" charset="0"/>
                <a:ea typeface="Calibri" panose="020F0502020204030204" pitchFamily="34" charset="0"/>
                <a:cs typeface="Times New Roman" panose="02020603050405020304" pitchFamily="18" charset="0"/>
              </a:rPr>
              <a:t>raw read counts</a:t>
            </a:r>
            <a:r>
              <a:rPr lang="en-US" kern="100" dirty="0">
                <a:effectLst/>
                <a:latin typeface="Calibri" panose="020F0502020204030204" pitchFamily="34" charset="0"/>
                <a:ea typeface="Calibri" panose="020F0502020204030204" pitchFamily="34" charset="0"/>
                <a:cs typeface="Times New Roman" panose="02020603050405020304" pitchFamily="18" charset="0"/>
              </a:rPr>
              <a:t>, which indicate the total number of reads per gene, or </a:t>
            </a:r>
            <a:r>
              <a:rPr lang="en-US" b="1" kern="100" dirty="0">
                <a:effectLst/>
                <a:latin typeface="Calibri" panose="020F0502020204030204" pitchFamily="34" charset="0"/>
                <a:ea typeface="Calibri" panose="020F0502020204030204" pitchFamily="34" charset="0"/>
                <a:cs typeface="Times New Roman" panose="02020603050405020304" pitchFamily="18" charset="0"/>
              </a:rPr>
              <a:t>normalized values</a:t>
            </a:r>
            <a:r>
              <a:rPr lang="en-US" kern="100" dirty="0">
                <a:effectLst/>
                <a:latin typeface="Calibri" panose="020F0502020204030204" pitchFamily="34" charset="0"/>
                <a:ea typeface="Calibri" panose="020F0502020204030204" pitchFamily="34" charset="0"/>
                <a:cs typeface="Times New Roman" panose="02020603050405020304" pitchFamily="18" charset="0"/>
              </a:rPr>
              <a:t> that account for factors such as sequencing depth and gene length. Common normalization metrics include:</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b="1" kern="100" dirty="0">
                <a:effectLst/>
                <a:latin typeface="Calibri" panose="020F0502020204030204" pitchFamily="34" charset="0"/>
                <a:ea typeface="Calibri" panose="020F0502020204030204" pitchFamily="34" charset="0"/>
                <a:cs typeface="Times New Roman" panose="02020603050405020304" pitchFamily="18" charset="0"/>
              </a:rPr>
              <a:t>RPKM (Reads Per Kilobase of transcript, per Million mapped reads)</a:t>
            </a:r>
            <a:r>
              <a:rPr lang="en-US" kern="100" dirty="0">
                <a:effectLst/>
                <a:latin typeface="Calibri" panose="020F0502020204030204" pitchFamily="34" charset="0"/>
                <a:ea typeface="Calibri" panose="020F0502020204030204" pitchFamily="34" charset="0"/>
                <a:cs typeface="Times New Roman" panose="02020603050405020304" pitchFamily="18" charset="0"/>
              </a:rPr>
              <a:t>: Normalizes for gene length and sequencing depth across samples.</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b="1" kern="100" dirty="0">
                <a:effectLst/>
                <a:latin typeface="Calibri" panose="020F0502020204030204" pitchFamily="34" charset="0"/>
                <a:ea typeface="Calibri" panose="020F0502020204030204" pitchFamily="34" charset="0"/>
                <a:cs typeface="Times New Roman" panose="02020603050405020304" pitchFamily="18" charset="0"/>
              </a:rPr>
              <a:t>TPM (Transcripts Per Million)</a:t>
            </a:r>
            <a:r>
              <a:rPr lang="en-US" kern="100" dirty="0">
                <a:effectLst/>
                <a:latin typeface="Calibri" panose="020F0502020204030204" pitchFamily="34" charset="0"/>
                <a:ea typeface="Calibri" panose="020F0502020204030204" pitchFamily="34" charset="0"/>
                <a:cs typeface="Times New Roman" panose="02020603050405020304" pitchFamily="18" charset="0"/>
              </a:rPr>
              <a:t>: A popular alternative to RPKM that allows comparison of gene expression across samples.</a:t>
            </a:r>
          </a:p>
          <a:p>
            <a:pPr marL="0" marR="0">
              <a:lnSpc>
                <a:spcPct val="107000"/>
              </a:lnSpc>
              <a:spcBef>
                <a:spcPts val="0"/>
              </a:spcBef>
              <a:spcAft>
                <a:spcPts val="800"/>
              </a:spcAft>
            </a:pPr>
            <a:r>
              <a:rPr lang="en-US" kern="100" dirty="0">
                <a:effectLst/>
                <a:latin typeface="Calibri" panose="020F0502020204030204" pitchFamily="34" charset="0"/>
                <a:ea typeface="Calibri" panose="020F0502020204030204" pitchFamily="34" charset="0"/>
                <a:cs typeface="Times New Roman" panose="02020603050405020304" pitchFamily="18" charset="0"/>
              </a:rPr>
              <a:t>The resulting </a:t>
            </a:r>
            <a:r>
              <a:rPr lang="en-US" kern="100" dirty="0" err="1">
                <a:effectLst/>
                <a:latin typeface="Calibri" panose="020F0502020204030204" pitchFamily="34" charset="0"/>
                <a:ea typeface="Calibri" panose="020F0502020204030204" pitchFamily="34" charset="0"/>
                <a:cs typeface="Times New Roman" panose="02020603050405020304" pitchFamily="18" charset="0"/>
              </a:rPr>
              <a:t>dataframe</a:t>
            </a:r>
            <a:r>
              <a:rPr lang="en-US" kern="100" dirty="0">
                <a:effectLst/>
                <a:latin typeface="Calibri" panose="020F0502020204030204" pitchFamily="34" charset="0"/>
                <a:ea typeface="Calibri" panose="020F0502020204030204" pitchFamily="34" charset="0"/>
                <a:cs typeface="Times New Roman" panose="02020603050405020304" pitchFamily="18" charset="0"/>
              </a:rPr>
              <a:t> can be used for a variety of downstream analyses such as Differential Gene Expression Analysis, gene Co-expression Analysis, or Modeling and Systems Biology Analyses. </a:t>
            </a:r>
          </a:p>
        </p:txBody>
      </p:sp>
      <p:sp>
        <p:nvSpPr>
          <p:cNvPr id="8" name="TextBox 7">
            <a:extLst>
              <a:ext uri="{FF2B5EF4-FFF2-40B4-BE49-F238E27FC236}">
                <a16:creationId xmlns:a16="http://schemas.microsoft.com/office/drawing/2014/main" id="{60F9F5D4-6EDD-223D-293F-E5CBEAA5FD6C}"/>
              </a:ext>
            </a:extLst>
          </p:cNvPr>
          <p:cNvSpPr txBox="1"/>
          <p:nvPr/>
        </p:nvSpPr>
        <p:spPr>
          <a:xfrm>
            <a:off x="6920748" y="5891066"/>
            <a:ext cx="5021316" cy="646331"/>
          </a:xfrm>
          <a:prstGeom prst="rect">
            <a:avLst/>
          </a:prstGeom>
          <a:noFill/>
        </p:spPr>
        <p:txBody>
          <a:bodyPr wrap="square">
            <a:spAutoFit/>
          </a:bodyPr>
          <a:lstStyle/>
          <a:p>
            <a:pPr algn="ctr"/>
            <a:r>
              <a:rPr lang="en-US" kern="100" dirty="0">
                <a:effectLst/>
                <a:latin typeface="Calibri" panose="020F0502020204030204" pitchFamily="34" charset="0"/>
                <a:ea typeface="Calibri" panose="020F0502020204030204" pitchFamily="34" charset="0"/>
                <a:cs typeface="Times New Roman" panose="02020603050405020304" pitchFamily="18" charset="0"/>
              </a:rPr>
              <a:t>Each treatment/tissue will likely have 3-5 replicates, and this info issued for downstream analyses</a:t>
            </a:r>
            <a:endParaRPr lang="en-US" dirty="0"/>
          </a:p>
        </p:txBody>
      </p:sp>
    </p:spTree>
    <p:extLst>
      <p:ext uri="{BB962C8B-B14F-4D97-AF65-F5344CB8AC3E}">
        <p14:creationId xmlns:p14="http://schemas.microsoft.com/office/powerpoint/2010/main" val="2279233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Differential gene expression analysis</a:t>
            </a:r>
          </a:p>
        </p:txBody>
      </p:sp>
      <p:pic>
        <p:nvPicPr>
          <p:cNvPr id="2" name="Picture 1">
            <a:extLst>
              <a:ext uri="{FF2B5EF4-FFF2-40B4-BE49-F238E27FC236}">
                <a16:creationId xmlns:a16="http://schemas.microsoft.com/office/drawing/2014/main" id="{CA5E384A-4544-98EC-5981-5E12EE281033}"/>
              </a:ext>
            </a:extLst>
          </p:cNvPr>
          <p:cNvPicPr>
            <a:picLocks noChangeAspect="1"/>
          </p:cNvPicPr>
          <p:nvPr/>
        </p:nvPicPr>
        <p:blipFill>
          <a:blip r:embed="rId2"/>
          <a:stretch>
            <a:fillRect/>
          </a:stretch>
        </p:blipFill>
        <p:spPr>
          <a:xfrm>
            <a:off x="389130" y="1558669"/>
            <a:ext cx="1992976" cy="1870331"/>
          </a:xfrm>
          <a:prstGeom prst="rect">
            <a:avLst/>
          </a:prstGeom>
        </p:spPr>
      </p:pic>
      <p:pic>
        <p:nvPicPr>
          <p:cNvPr id="3" name="Picture 2">
            <a:extLst>
              <a:ext uri="{FF2B5EF4-FFF2-40B4-BE49-F238E27FC236}">
                <a16:creationId xmlns:a16="http://schemas.microsoft.com/office/drawing/2014/main" id="{687526EC-598F-39A8-CF33-4FB082036CD6}"/>
              </a:ext>
            </a:extLst>
          </p:cNvPr>
          <p:cNvPicPr>
            <a:picLocks noChangeAspect="1"/>
          </p:cNvPicPr>
          <p:nvPr/>
        </p:nvPicPr>
        <p:blipFill>
          <a:blip r:embed="rId3"/>
          <a:stretch>
            <a:fillRect/>
          </a:stretch>
        </p:blipFill>
        <p:spPr>
          <a:xfrm>
            <a:off x="491490" y="4628723"/>
            <a:ext cx="1788257" cy="1947535"/>
          </a:xfrm>
          <a:prstGeom prst="rect">
            <a:avLst/>
          </a:prstGeom>
        </p:spPr>
      </p:pic>
      <p:sp>
        <p:nvSpPr>
          <p:cNvPr id="4" name="TextBox 3">
            <a:extLst>
              <a:ext uri="{FF2B5EF4-FFF2-40B4-BE49-F238E27FC236}">
                <a16:creationId xmlns:a16="http://schemas.microsoft.com/office/drawing/2014/main" id="{AF944533-F493-4985-13D0-CABDE9E70F1E}"/>
              </a:ext>
            </a:extLst>
          </p:cNvPr>
          <p:cNvSpPr txBox="1"/>
          <p:nvPr/>
        </p:nvSpPr>
        <p:spPr>
          <a:xfrm>
            <a:off x="592305" y="1102639"/>
            <a:ext cx="1396473" cy="369332"/>
          </a:xfrm>
          <a:prstGeom prst="rect">
            <a:avLst/>
          </a:prstGeom>
          <a:noFill/>
        </p:spPr>
        <p:txBody>
          <a:bodyPr wrap="none" rtlCol="0">
            <a:spAutoFit/>
          </a:bodyPr>
          <a:lstStyle/>
          <a:p>
            <a:r>
              <a:rPr lang="en-US" dirty="0"/>
              <a:t>Happy plant!</a:t>
            </a:r>
          </a:p>
        </p:txBody>
      </p:sp>
      <p:sp>
        <p:nvSpPr>
          <p:cNvPr id="5" name="TextBox 4">
            <a:extLst>
              <a:ext uri="{FF2B5EF4-FFF2-40B4-BE49-F238E27FC236}">
                <a16:creationId xmlns:a16="http://schemas.microsoft.com/office/drawing/2014/main" id="{BB958F3E-E02C-E2E0-06CC-DE82020D69D1}"/>
              </a:ext>
            </a:extLst>
          </p:cNvPr>
          <p:cNvSpPr txBox="1"/>
          <p:nvPr/>
        </p:nvSpPr>
        <p:spPr>
          <a:xfrm>
            <a:off x="389130" y="3828349"/>
            <a:ext cx="1758495" cy="646331"/>
          </a:xfrm>
          <a:prstGeom prst="rect">
            <a:avLst/>
          </a:prstGeom>
          <a:noFill/>
        </p:spPr>
        <p:txBody>
          <a:bodyPr wrap="none" rtlCol="0">
            <a:spAutoFit/>
          </a:bodyPr>
          <a:lstStyle/>
          <a:p>
            <a:pPr algn="ctr"/>
            <a:r>
              <a:rPr lang="en-US" dirty="0"/>
              <a:t>Stressed plant </a:t>
            </a:r>
            <a:r>
              <a:rPr lang="en-US" dirty="0">
                <a:sym typeface="Wingdings" panose="05000000000000000000" pitchFamily="2" charset="2"/>
              </a:rPr>
              <a:t></a:t>
            </a:r>
          </a:p>
          <a:p>
            <a:pPr algn="ctr"/>
            <a:r>
              <a:rPr lang="en-US" dirty="0">
                <a:sym typeface="Wingdings" panose="05000000000000000000" pitchFamily="2" charset="2"/>
              </a:rPr>
              <a:t>(drought)</a:t>
            </a:r>
            <a:endParaRPr lang="en-US" dirty="0"/>
          </a:p>
        </p:txBody>
      </p:sp>
      <p:sp>
        <p:nvSpPr>
          <p:cNvPr id="13" name="TextBox 12">
            <a:extLst>
              <a:ext uri="{FF2B5EF4-FFF2-40B4-BE49-F238E27FC236}">
                <a16:creationId xmlns:a16="http://schemas.microsoft.com/office/drawing/2014/main" id="{D10C285F-F2A7-59A0-EBDA-BD4F22714353}"/>
              </a:ext>
            </a:extLst>
          </p:cNvPr>
          <p:cNvSpPr txBox="1"/>
          <p:nvPr/>
        </p:nvSpPr>
        <p:spPr>
          <a:xfrm>
            <a:off x="3138678" y="1035056"/>
            <a:ext cx="5337810" cy="5721503"/>
          </a:xfrm>
          <a:prstGeom prst="rect">
            <a:avLst/>
          </a:prstGeom>
          <a:noFill/>
        </p:spPr>
        <p:txBody>
          <a:bodyPr wrap="square">
            <a:spAutoFit/>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Develop a statistical framework to classify genes as differentially expressed between any two conditions (e.g., stressed vs. control, leaf vs. root).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Tools like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DESeq2</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and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edgeR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are widely used to perform differential expression analysis by modeling read count data and identifying genes with significant changes in expression.</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These tools use negative binomial distribution or linear models to estimate expression differences, incorporating sample variance and sequencing depth. Biological replicates are crucial for accurate differential expression analysis, and more replicates increase statistical power and reduce the chance of false positives.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Normalization is performed to account for sequencing depth and library size differences, and variance stabilization techniques are applied to reduce the impact of outliers.</a:t>
            </a:r>
          </a:p>
        </p:txBody>
      </p:sp>
      <p:pic>
        <p:nvPicPr>
          <p:cNvPr id="6148" name="Picture 4" descr="DGE analysis overview">
            <a:extLst>
              <a:ext uri="{FF2B5EF4-FFF2-40B4-BE49-F238E27FC236}">
                <a16:creationId xmlns:a16="http://schemas.microsoft.com/office/drawing/2014/main" id="{AB33C881-535A-8687-8618-F22AAA0DB1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300" t="44867" b="1999"/>
          <a:stretch/>
        </p:blipFill>
        <p:spPr bwMode="auto">
          <a:xfrm>
            <a:off x="8695944" y="3995413"/>
            <a:ext cx="3249168" cy="2313948"/>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Differentially expressed genes are enriched at cell-specific genomic... |  Download Scientific Diagram">
            <a:extLst>
              <a:ext uri="{FF2B5EF4-FFF2-40B4-BE49-F238E27FC236}">
                <a16:creationId xmlns:a16="http://schemas.microsoft.com/office/drawing/2014/main" id="{786CA356-D8AE-7BD7-73D5-A6D9AF3DFCE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000" b="53965"/>
          <a:stretch/>
        </p:blipFill>
        <p:spPr bwMode="auto">
          <a:xfrm>
            <a:off x="8906791" y="1343312"/>
            <a:ext cx="2827473" cy="1944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183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Functional analysis of differentially expressed genes</a:t>
            </a:r>
          </a:p>
        </p:txBody>
      </p:sp>
      <p:sp>
        <p:nvSpPr>
          <p:cNvPr id="3" name="TextBox 2">
            <a:extLst>
              <a:ext uri="{FF2B5EF4-FFF2-40B4-BE49-F238E27FC236}">
                <a16:creationId xmlns:a16="http://schemas.microsoft.com/office/drawing/2014/main" id="{B952D6A9-ACDC-4FD4-EA1E-D6D06B0D9EB9}"/>
              </a:ext>
            </a:extLst>
          </p:cNvPr>
          <p:cNvSpPr txBox="1"/>
          <p:nvPr/>
        </p:nvSpPr>
        <p:spPr>
          <a:xfrm>
            <a:off x="395478" y="1188220"/>
            <a:ext cx="6094476" cy="5231369"/>
          </a:xfrm>
          <a:prstGeom prst="rect">
            <a:avLst/>
          </a:prstGeom>
          <a:noFill/>
        </p:spPr>
        <p:txBody>
          <a:bodyPr wrap="square">
            <a:spAutoFit/>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After identifying differentially expressed genes (DEGs), the next step is to explore their biological significance using functional analysis tools like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Gene Ontology (GO)</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and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KEGG pathways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Gene Ontology (GO) Enrichment Analysis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GO analysis categorizes DEGs into three main categories: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Biological Process (BP)</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Molecular Function (MF)</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and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Cellular Component (CC)</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Determine if certain GO terms (e.g., stress response, cell division, or protein binding) are significantly overrepresented among DEGs compared to a background set.</a:t>
            </a:r>
          </a:p>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KEGG Pathway Analysis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KEGG (Kyoto Encyclopedia of Genes and Genomes) maps DEGs to known metabolic and signaling pathways, showing how gene expression changes impact broader cellular functions. Identify which pathways (e.g., glycolysis, photosynthesis, hormone signaling) are enriched with DEGs and may be up- or down-regulated in response to experimental conditions.</a:t>
            </a:r>
          </a:p>
        </p:txBody>
      </p:sp>
      <p:pic>
        <p:nvPicPr>
          <p:cNvPr id="5" name="Picture 4">
            <a:extLst>
              <a:ext uri="{FF2B5EF4-FFF2-40B4-BE49-F238E27FC236}">
                <a16:creationId xmlns:a16="http://schemas.microsoft.com/office/drawing/2014/main" id="{284E8BC3-5082-A758-22A9-2CF5A2A84F21}"/>
              </a:ext>
            </a:extLst>
          </p:cNvPr>
          <p:cNvPicPr>
            <a:picLocks noChangeAspect="1"/>
          </p:cNvPicPr>
          <p:nvPr/>
        </p:nvPicPr>
        <p:blipFill>
          <a:blip r:embed="rId2"/>
          <a:stretch>
            <a:fillRect/>
          </a:stretch>
        </p:blipFill>
        <p:spPr>
          <a:xfrm>
            <a:off x="10642347" y="819388"/>
            <a:ext cx="1300734" cy="1416589"/>
          </a:xfrm>
          <a:prstGeom prst="rect">
            <a:avLst/>
          </a:prstGeom>
        </p:spPr>
      </p:pic>
      <p:sp>
        <p:nvSpPr>
          <p:cNvPr id="9" name="TextBox 8">
            <a:extLst>
              <a:ext uri="{FF2B5EF4-FFF2-40B4-BE49-F238E27FC236}">
                <a16:creationId xmlns:a16="http://schemas.microsoft.com/office/drawing/2014/main" id="{CF4BCB98-C066-2680-0F0B-602196702462}"/>
              </a:ext>
            </a:extLst>
          </p:cNvPr>
          <p:cNvSpPr txBox="1"/>
          <p:nvPr/>
        </p:nvSpPr>
        <p:spPr>
          <a:xfrm>
            <a:off x="8425413" y="1204516"/>
            <a:ext cx="2363639" cy="646331"/>
          </a:xfrm>
          <a:prstGeom prst="rect">
            <a:avLst/>
          </a:prstGeom>
          <a:noFill/>
        </p:spPr>
        <p:txBody>
          <a:bodyPr wrap="square" rtlCol="0">
            <a:spAutoFit/>
          </a:bodyPr>
          <a:lstStyle/>
          <a:p>
            <a:pPr algn="ctr"/>
            <a:r>
              <a:rPr lang="en-US" dirty="0"/>
              <a:t>Genes upregulated under drought stress</a:t>
            </a:r>
          </a:p>
        </p:txBody>
      </p:sp>
      <p:pic>
        <p:nvPicPr>
          <p:cNvPr id="7170" name="Picture 2" descr="Details are in the caption following the image">
            <a:extLst>
              <a:ext uri="{FF2B5EF4-FFF2-40B4-BE49-F238E27FC236}">
                <a16:creationId xmlns:a16="http://schemas.microsoft.com/office/drawing/2014/main" id="{BF057E2A-9014-371C-8F69-50CBF265C5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6646" r="49989"/>
          <a:stretch/>
        </p:blipFill>
        <p:spPr bwMode="auto">
          <a:xfrm>
            <a:off x="6570161" y="2150351"/>
            <a:ext cx="5462371" cy="46062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A29769F7-85C8-0E7F-5367-14ADA50E937A}"/>
              </a:ext>
            </a:extLst>
          </p:cNvPr>
          <p:cNvPicPr>
            <a:picLocks noChangeAspect="1"/>
          </p:cNvPicPr>
          <p:nvPr/>
        </p:nvPicPr>
        <p:blipFill>
          <a:blip r:embed="rId4"/>
          <a:stretch>
            <a:fillRect/>
          </a:stretch>
        </p:blipFill>
        <p:spPr>
          <a:xfrm>
            <a:off x="7043356" y="847464"/>
            <a:ext cx="1449642" cy="1360433"/>
          </a:xfrm>
          <a:prstGeom prst="rect">
            <a:avLst/>
          </a:prstGeom>
        </p:spPr>
      </p:pic>
    </p:spTree>
    <p:extLst>
      <p:ext uri="{BB962C8B-B14F-4D97-AF65-F5344CB8AC3E}">
        <p14:creationId xmlns:p14="http://schemas.microsoft.com/office/powerpoint/2010/main" val="2966454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Building a gene co-expression network</a:t>
            </a:r>
          </a:p>
        </p:txBody>
      </p:sp>
      <p:pic>
        <p:nvPicPr>
          <p:cNvPr id="2" name="Picture 2">
            <a:extLst>
              <a:ext uri="{FF2B5EF4-FFF2-40B4-BE49-F238E27FC236}">
                <a16:creationId xmlns:a16="http://schemas.microsoft.com/office/drawing/2014/main" id="{FED8E9E9-2868-3001-00E6-8CEBBF8F1F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3954" y="1345121"/>
            <a:ext cx="7620000" cy="48958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B38D98C-8547-18CC-C249-54AFB7C724C2}"/>
              </a:ext>
            </a:extLst>
          </p:cNvPr>
          <p:cNvSpPr txBox="1"/>
          <p:nvPr/>
        </p:nvSpPr>
        <p:spPr>
          <a:xfrm>
            <a:off x="137160" y="1611226"/>
            <a:ext cx="3819906" cy="3635547"/>
          </a:xfrm>
          <a:prstGeom prst="rect">
            <a:avLst/>
          </a:prstGeom>
          <a:noFill/>
        </p:spPr>
        <p:txBody>
          <a:bodyPr wrap="square">
            <a:spAutoFit/>
          </a:bodyPr>
          <a:lstStyle/>
          <a:p>
            <a:pPr marL="0" marR="0" algn="ctr">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Gene co-expression analysis is based on the idea that genes with similar expression patterns across different samples or conditions may be functionally related or regulated by common factors. This method identifies groups of genes, known as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co-expression modules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that show coordinated expression, suggesting shared regulatory mechanisms or participation in similar biological processes.</a:t>
            </a:r>
          </a:p>
        </p:txBody>
      </p:sp>
    </p:spTree>
    <p:extLst>
      <p:ext uri="{BB962C8B-B14F-4D97-AF65-F5344CB8AC3E}">
        <p14:creationId xmlns:p14="http://schemas.microsoft.com/office/powerpoint/2010/main" val="3064409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Building a gene co-expression network</a:t>
            </a:r>
          </a:p>
        </p:txBody>
      </p:sp>
      <p:pic>
        <p:nvPicPr>
          <p:cNvPr id="3" name="Picture 2" descr="rna-seq">
            <a:extLst>
              <a:ext uri="{FF2B5EF4-FFF2-40B4-BE49-F238E27FC236}">
                <a16:creationId xmlns:a16="http://schemas.microsoft.com/office/drawing/2014/main" id="{B76E5627-C173-44B8-72E0-6E75A7D371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066" y="1073082"/>
            <a:ext cx="10570622" cy="53926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027F03B-4360-6042-90EC-D470895470F3}"/>
              </a:ext>
            </a:extLst>
          </p:cNvPr>
          <p:cNvSpPr txBox="1"/>
          <p:nvPr/>
        </p:nvSpPr>
        <p:spPr>
          <a:xfrm>
            <a:off x="8776153" y="6387227"/>
            <a:ext cx="2512032" cy="369332"/>
          </a:xfrm>
          <a:prstGeom prst="rect">
            <a:avLst/>
          </a:prstGeom>
          <a:noFill/>
        </p:spPr>
        <p:txBody>
          <a:bodyPr wrap="square">
            <a:spAutoFit/>
          </a:bodyPr>
          <a:lstStyle/>
          <a:p>
            <a:r>
              <a:rPr lang="en-US" b="0" i="0" dirty="0">
                <a:solidFill>
                  <a:srgbClr val="333333"/>
                </a:solidFill>
                <a:effectLst/>
                <a:latin typeface="Tahoma" panose="020B0604030504040204" pitchFamily="34" charset="0"/>
              </a:rPr>
              <a:t>van Dam S et al, 2017</a:t>
            </a:r>
            <a:endParaRPr lang="en-US" dirty="0"/>
          </a:p>
        </p:txBody>
      </p:sp>
    </p:spTree>
    <p:extLst>
      <p:ext uri="{BB962C8B-B14F-4D97-AF65-F5344CB8AC3E}">
        <p14:creationId xmlns:p14="http://schemas.microsoft.com/office/powerpoint/2010/main" val="1717410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Quantifying gene expression</a:t>
            </a:r>
          </a:p>
        </p:txBody>
      </p:sp>
      <p:pic>
        <p:nvPicPr>
          <p:cNvPr id="3" name="Content Placeholder 3">
            <a:extLst>
              <a:ext uri="{FF2B5EF4-FFF2-40B4-BE49-F238E27FC236}">
                <a16:creationId xmlns:a16="http://schemas.microsoft.com/office/drawing/2014/main" id="{05420DE6-B68A-1F57-DAEF-5D809808F80B}"/>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8996" r="12545" b="24389"/>
          <a:stretch/>
        </p:blipFill>
        <p:spPr>
          <a:xfrm>
            <a:off x="29339" y="848998"/>
            <a:ext cx="7657107" cy="3717685"/>
          </a:xfrm>
        </p:spPr>
      </p:pic>
      <p:sp>
        <p:nvSpPr>
          <p:cNvPr id="4" name="TextBox 3">
            <a:extLst>
              <a:ext uri="{FF2B5EF4-FFF2-40B4-BE49-F238E27FC236}">
                <a16:creationId xmlns:a16="http://schemas.microsoft.com/office/drawing/2014/main" id="{F8B030BE-EDE4-FA6C-1E1A-AF06D3DCE3BD}"/>
              </a:ext>
            </a:extLst>
          </p:cNvPr>
          <p:cNvSpPr txBox="1"/>
          <p:nvPr/>
        </p:nvSpPr>
        <p:spPr>
          <a:xfrm>
            <a:off x="5158412" y="1028197"/>
            <a:ext cx="3078920" cy="400110"/>
          </a:xfrm>
          <a:prstGeom prst="rect">
            <a:avLst/>
          </a:prstGeom>
          <a:noFill/>
        </p:spPr>
        <p:txBody>
          <a:bodyPr wrap="none" rtlCol="0">
            <a:spAutoFit/>
          </a:bodyPr>
          <a:lstStyle/>
          <a:p>
            <a:r>
              <a:rPr lang="en-US" sz="2000" b="1" dirty="0"/>
              <a:t>This is an average plant cell</a:t>
            </a:r>
          </a:p>
        </p:txBody>
      </p:sp>
      <p:sp>
        <p:nvSpPr>
          <p:cNvPr id="5" name="TextBox 4">
            <a:extLst>
              <a:ext uri="{FF2B5EF4-FFF2-40B4-BE49-F238E27FC236}">
                <a16:creationId xmlns:a16="http://schemas.microsoft.com/office/drawing/2014/main" id="{0E59C432-1D74-AEEB-2B31-0E72EC047DEA}"/>
              </a:ext>
            </a:extLst>
          </p:cNvPr>
          <p:cNvSpPr txBox="1"/>
          <p:nvPr/>
        </p:nvSpPr>
        <p:spPr>
          <a:xfrm>
            <a:off x="114114" y="4457343"/>
            <a:ext cx="12185053" cy="2400657"/>
          </a:xfrm>
          <a:prstGeom prst="rect">
            <a:avLst/>
          </a:prstGeom>
          <a:noFill/>
        </p:spPr>
        <p:txBody>
          <a:bodyPr wrap="square" rtlCol="0">
            <a:spAutoFit/>
          </a:bodyPr>
          <a:lstStyle/>
          <a:p>
            <a:pPr>
              <a:spcAft>
                <a:spcPts val="1200"/>
              </a:spcAft>
            </a:pPr>
            <a:r>
              <a:rPr lang="en-US" sz="2000" dirty="0">
                <a:latin typeface="Calibri" panose="020F0502020204030204" pitchFamily="34" charset="0"/>
                <a:ea typeface="Calibri" panose="020F0502020204030204" pitchFamily="34" charset="0"/>
                <a:cs typeface="Calibri" panose="020F0502020204030204" pitchFamily="34" charset="0"/>
              </a:rPr>
              <a:t>The average plant cell contains 100,000-1,000,000 individual messenger RNA (mRNA) molecules (among other types of RNAs). </a:t>
            </a:r>
          </a:p>
          <a:p>
            <a:pPr>
              <a:spcAft>
                <a:spcPts val="1200"/>
              </a:spcAft>
            </a:pPr>
            <a:r>
              <a:rPr lang="en-US" sz="2000" dirty="0">
                <a:latin typeface="Calibri" panose="020F0502020204030204" pitchFamily="34" charset="0"/>
                <a:ea typeface="Calibri" panose="020F0502020204030204" pitchFamily="34" charset="0"/>
                <a:cs typeface="Calibri" panose="020F0502020204030204" pitchFamily="34" charset="0"/>
              </a:rPr>
              <a:t>A typical cell is expressing ~10-15k genes at any time, depending on cell type, time of day, stress, cell division, etc. </a:t>
            </a:r>
          </a:p>
          <a:p>
            <a:pPr>
              <a:spcAft>
                <a:spcPts val="1200"/>
              </a:spcAft>
            </a:pPr>
            <a:r>
              <a:rPr lang="en-US" sz="2000" dirty="0">
                <a:latin typeface="Calibri" panose="020F0502020204030204" pitchFamily="34" charset="0"/>
                <a:ea typeface="Calibri" panose="020F0502020204030204" pitchFamily="34" charset="0"/>
                <a:cs typeface="Calibri" panose="020F0502020204030204" pitchFamily="34" charset="0"/>
              </a:rPr>
              <a:t>mRNA turn over can be rapid (a few seconds) or slow (a few days)</a:t>
            </a:r>
          </a:p>
          <a:p>
            <a:pPr>
              <a:spcAft>
                <a:spcPts val="1200"/>
              </a:spcAft>
            </a:pPr>
            <a:r>
              <a:rPr lang="en-US" sz="2000" dirty="0">
                <a:latin typeface="Calibri" panose="020F0502020204030204" pitchFamily="34" charset="0"/>
                <a:ea typeface="Calibri" panose="020F0502020204030204" pitchFamily="34" charset="0"/>
                <a:cs typeface="Calibri" panose="020F0502020204030204" pitchFamily="34" charset="0"/>
              </a:rPr>
              <a:t>Expression of genes is tightly coordinated and elegant ‘regulatory networks’ control when and where genes are expressed</a:t>
            </a:r>
          </a:p>
        </p:txBody>
      </p:sp>
      <p:sp>
        <p:nvSpPr>
          <p:cNvPr id="10" name="TextBox 9">
            <a:extLst>
              <a:ext uri="{FF2B5EF4-FFF2-40B4-BE49-F238E27FC236}">
                <a16:creationId xmlns:a16="http://schemas.microsoft.com/office/drawing/2014/main" id="{1D2C8615-AAB2-6F75-FF79-A14776273821}"/>
              </a:ext>
            </a:extLst>
          </p:cNvPr>
          <p:cNvSpPr txBox="1"/>
          <p:nvPr/>
        </p:nvSpPr>
        <p:spPr>
          <a:xfrm>
            <a:off x="7754112" y="2107675"/>
            <a:ext cx="4105656" cy="1200329"/>
          </a:xfrm>
          <a:prstGeom prst="rect">
            <a:avLst/>
          </a:prstGeom>
          <a:noFill/>
        </p:spPr>
        <p:txBody>
          <a:bodyPr wrap="square">
            <a:spAutoFit/>
          </a:bodyPr>
          <a:lstStyle/>
          <a:p>
            <a:pPr algn="ctr"/>
            <a:r>
              <a:rPr lang="en-US" sz="2400" dirty="0">
                <a:latin typeface="Calibri" panose="020F0502020204030204" pitchFamily="34" charset="0"/>
                <a:ea typeface="Calibri" panose="020F0502020204030204" pitchFamily="34" charset="0"/>
                <a:cs typeface="Calibri" panose="020F0502020204030204" pitchFamily="34" charset="0"/>
              </a:rPr>
              <a:t>How many messenger RNAs (mRNAs) are there in a typical plant cell? </a:t>
            </a:r>
            <a:endParaRPr lang="en-US" sz="2400" dirty="0"/>
          </a:p>
        </p:txBody>
      </p:sp>
    </p:spTree>
    <p:extLst>
      <p:ext uri="{BB962C8B-B14F-4D97-AF65-F5344CB8AC3E}">
        <p14:creationId xmlns:p14="http://schemas.microsoft.com/office/powerpoint/2010/main" val="2255668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Gene co-expression network</a:t>
            </a:r>
          </a:p>
        </p:txBody>
      </p:sp>
      <p:pic>
        <p:nvPicPr>
          <p:cNvPr id="2" name="Picture 2" descr="Figure 6">
            <a:extLst>
              <a:ext uri="{FF2B5EF4-FFF2-40B4-BE49-F238E27FC236}">
                <a16:creationId xmlns:a16="http://schemas.microsoft.com/office/drawing/2014/main" id="{6C90FA6D-CEC5-4EA9-3614-071768E887F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340" t="10645" b="8702"/>
          <a:stretch/>
        </p:blipFill>
        <p:spPr bwMode="auto">
          <a:xfrm>
            <a:off x="576072" y="902885"/>
            <a:ext cx="10622262" cy="6010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4657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mRNA and protein levels are only moderately correlated</a:t>
            </a:r>
          </a:p>
        </p:txBody>
      </p:sp>
      <p:pic>
        <p:nvPicPr>
          <p:cNvPr id="3" name="Picture 2">
            <a:extLst>
              <a:ext uri="{FF2B5EF4-FFF2-40B4-BE49-F238E27FC236}">
                <a16:creationId xmlns:a16="http://schemas.microsoft.com/office/drawing/2014/main" id="{5FEC2E90-D640-114F-749E-0C24DE7B1B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6875" y="902885"/>
            <a:ext cx="8858250" cy="5888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5978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Single Cell </a:t>
            </a:r>
            <a:r>
              <a:rPr lang="en-US" altLang="zh-CN" dirty="0" err="1">
                <a:solidFill>
                  <a:schemeClr val="bg1"/>
                </a:solidFill>
                <a:latin typeface="Calibri" panose="020F0502020204030204" pitchFamily="34" charset="0"/>
                <a:ea typeface="Calibri" panose="020F0502020204030204" pitchFamily="34" charset="0"/>
                <a:cs typeface="Calibri" panose="020F0502020204030204" pitchFamily="34" charset="0"/>
              </a:rPr>
              <a:t>RNAseq</a:t>
            </a:r>
            <a:endPar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2" name="Online Media 3" title="DropSeq: Demonstration">
            <a:hlinkClick r:id="" action="ppaction://media"/>
            <a:extLst>
              <a:ext uri="{FF2B5EF4-FFF2-40B4-BE49-F238E27FC236}">
                <a16:creationId xmlns:a16="http://schemas.microsoft.com/office/drawing/2014/main" id="{6879DC60-DDA5-4894-FEFE-7658978A7731}"/>
              </a:ext>
            </a:extLst>
          </p:cNvPr>
          <p:cNvPicPr>
            <a:picLocks noGrp="1" noRot="1" noChangeAspect="1"/>
          </p:cNvPicPr>
          <p:nvPr>
            <p:ph idx="1"/>
            <a:videoFile r:link="rId1"/>
          </p:nvPr>
        </p:nvPicPr>
        <p:blipFill>
          <a:blip r:embed="rId3"/>
          <a:stretch>
            <a:fillRect/>
          </a:stretch>
        </p:blipFill>
        <p:spPr>
          <a:xfrm>
            <a:off x="223711" y="1253331"/>
            <a:ext cx="5805487" cy="4351338"/>
          </a:xfrm>
          <a:prstGeom prst="rect">
            <a:avLst/>
          </a:prstGeom>
        </p:spPr>
      </p:pic>
      <p:pic>
        <p:nvPicPr>
          <p:cNvPr id="3" name="Picture 2" descr="High-Throughput Single-Cell Transcriptome Profiling of Plant Cell Types -  ScienceDirect">
            <a:extLst>
              <a:ext uri="{FF2B5EF4-FFF2-40B4-BE49-F238E27FC236}">
                <a16:creationId xmlns:a16="http://schemas.microsoft.com/office/drawing/2014/main" id="{DDBD44CC-F3A9-2BF8-8BC3-72BB3E5115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9944" y="978408"/>
            <a:ext cx="5627761" cy="5627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399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Looking forward</a:t>
            </a:r>
          </a:p>
        </p:txBody>
      </p:sp>
      <p:pic>
        <p:nvPicPr>
          <p:cNvPr id="5" name="Picture 4">
            <a:extLst>
              <a:ext uri="{FF2B5EF4-FFF2-40B4-BE49-F238E27FC236}">
                <a16:creationId xmlns:a16="http://schemas.microsoft.com/office/drawing/2014/main" id="{A85F66D6-203F-A6C4-847F-3F4B46962C85}"/>
              </a:ext>
            </a:extLst>
          </p:cNvPr>
          <p:cNvPicPr>
            <a:picLocks noChangeAspect="1"/>
          </p:cNvPicPr>
          <p:nvPr/>
        </p:nvPicPr>
        <p:blipFill>
          <a:blip r:embed="rId2"/>
          <a:srcRect t="67887"/>
          <a:stretch/>
        </p:blipFill>
        <p:spPr>
          <a:xfrm>
            <a:off x="649066" y="2404374"/>
            <a:ext cx="11058460" cy="1860946"/>
          </a:xfrm>
          <a:prstGeom prst="rect">
            <a:avLst/>
          </a:prstGeom>
        </p:spPr>
      </p:pic>
    </p:spTree>
    <p:extLst>
      <p:ext uri="{BB962C8B-B14F-4D97-AF65-F5344CB8AC3E}">
        <p14:creationId xmlns:p14="http://schemas.microsoft.com/office/powerpoint/2010/main" val="2432329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Measuring gene expression: Northern blots</a:t>
            </a:r>
          </a:p>
        </p:txBody>
      </p:sp>
      <p:pic>
        <p:nvPicPr>
          <p:cNvPr id="1026" name="Picture 2" descr="undefined">
            <a:extLst>
              <a:ext uri="{FF2B5EF4-FFF2-40B4-BE49-F238E27FC236}">
                <a16:creationId xmlns:a16="http://schemas.microsoft.com/office/drawing/2014/main" id="{E267FF97-BBD4-B6F2-1F91-318401CA9C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032" b="6279"/>
          <a:stretch/>
        </p:blipFill>
        <p:spPr bwMode="auto">
          <a:xfrm>
            <a:off x="0" y="1141686"/>
            <a:ext cx="6948758" cy="5200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orthern blot analysis to study cht42 expression in homozygous T 2... |  Download Scientific Diagram">
            <a:extLst>
              <a:ext uri="{FF2B5EF4-FFF2-40B4-BE49-F238E27FC236}">
                <a16:creationId xmlns:a16="http://schemas.microsoft.com/office/drawing/2014/main" id="{8276C9DE-5187-1510-2B92-64365D91BE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9483" y="1186594"/>
            <a:ext cx="4905177" cy="3234683"/>
          </a:xfrm>
          <a:prstGeom prst="rect">
            <a:avLst/>
          </a:prstGeom>
          <a:noFill/>
          <a:extLst>
            <a:ext uri="{909E8E84-426E-40DD-AFC4-6F175D3DCCD1}">
              <a14:hiddenFill xmlns:a14="http://schemas.microsoft.com/office/drawing/2010/main">
                <a:solidFill>
                  <a:srgbClr val="FFFFFF"/>
                </a:solidFill>
              </a14:hiddenFill>
            </a:ext>
          </a:extLst>
        </p:spPr>
      </p:pic>
      <p:pic>
        <p:nvPicPr>
          <p:cNvPr id="9" name="Content Placeholder 3">
            <a:extLst>
              <a:ext uri="{FF2B5EF4-FFF2-40B4-BE49-F238E27FC236}">
                <a16:creationId xmlns:a16="http://schemas.microsoft.com/office/drawing/2014/main" id="{B8144DCB-4CF4-2CC5-5550-A27034888451}"/>
              </a:ext>
            </a:extLst>
          </p:cNvPr>
          <p:cNvPicPr>
            <a:picLocks noGrp="1" noChangeAspect="1"/>
          </p:cNvPicPr>
          <p:nvPr>
            <p:ph idx="1"/>
          </p:nvPr>
        </p:nvPicPr>
        <p:blipFill rotWithShape="1">
          <a:blip r:embed="rId4" cstate="print">
            <a:extLst>
              <a:ext uri="{28A0092B-C50C-407E-A947-70E740481C1C}">
                <a14:useLocalDpi xmlns:a14="http://schemas.microsoft.com/office/drawing/2010/main" val="0"/>
              </a:ext>
            </a:extLst>
          </a:blip>
          <a:srcRect l="3988" t="18996" r="12545" b="27466"/>
          <a:stretch/>
        </p:blipFill>
        <p:spPr>
          <a:xfrm rot="311525">
            <a:off x="354853" y="936446"/>
            <a:ext cx="2089272" cy="1005095"/>
          </a:xfrm>
        </p:spPr>
      </p:pic>
      <p:sp>
        <p:nvSpPr>
          <p:cNvPr id="11" name="TextBox 10">
            <a:extLst>
              <a:ext uri="{FF2B5EF4-FFF2-40B4-BE49-F238E27FC236}">
                <a16:creationId xmlns:a16="http://schemas.microsoft.com/office/drawing/2014/main" id="{C85D1910-3C07-B504-A5C3-110EBD9F30AD}"/>
              </a:ext>
            </a:extLst>
          </p:cNvPr>
          <p:cNvSpPr txBox="1"/>
          <p:nvPr/>
        </p:nvSpPr>
        <p:spPr>
          <a:xfrm>
            <a:off x="5929282" y="4855798"/>
            <a:ext cx="6262718" cy="1631216"/>
          </a:xfrm>
          <a:prstGeom prst="rect">
            <a:avLst/>
          </a:prstGeom>
          <a:noFill/>
        </p:spPr>
        <p:txBody>
          <a:bodyPr wrap="square">
            <a:spAutoFit/>
          </a:bodyPr>
          <a:lstStyle/>
          <a:p>
            <a:pPr algn="ctr"/>
            <a:r>
              <a:rPr lang="en-US" sz="2000" b="1" dirty="0">
                <a:latin typeface="Calibri" panose="020F0502020204030204" pitchFamily="34" charset="0"/>
                <a:ea typeface="Calibri" panose="020F0502020204030204" pitchFamily="34" charset="0"/>
                <a:cs typeface="Calibri" panose="020F0502020204030204" pitchFamily="34" charset="0"/>
              </a:rPr>
              <a:t>Northern blotting </a:t>
            </a:r>
            <a:r>
              <a:rPr lang="en-US" sz="2000" dirty="0">
                <a:latin typeface="Calibri" panose="020F0502020204030204" pitchFamily="34" charset="0"/>
                <a:ea typeface="Calibri" panose="020F0502020204030204" pitchFamily="34" charset="0"/>
                <a:cs typeface="Calibri" panose="020F0502020204030204" pitchFamily="34" charset="0"/>
              </a:rPr>
              <a:t>was used to measure gene expression by separating RNA samples on a gel, transferring them to a membrane, and detecting specific mRNA using labeled probes. The intensity of the resulting bands indicated the abundance of target mRNA. </a:t>
            </a:r>
          </a:p>
        </p:txBody>
      </p:sp>
    </p:spTree>
    <p:extLst>
      <p:ext uri="{BB962C8B-B14F-4D97-AF65-F5344CB8AC3E}">
        <p14:creationId xmlns:p14="http://schemas.microsoft.com/office/powerpoint/2010/main" val="392980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Measuring gene expression: Microarrays</a:t>
            </a:r>
          </a:p>
        </p:txBody>
      </p:sp>
      <p:pic>
        <p:nvPicPr>
          <p:cNvPr id="2050" name="Picture 2" descr="DNA Microarray- Definition, Principle, Procedure, Types">
            <a:extLst>
              <a:ext uri="{FF2B5EF4-FFF2-40B4-BE49-F238E27FC236}">
                <a16:creationId xmlns:a16="http://schemas.microsoft.com/office/drawing/2014/main" id="{E280FBA1-D64F-492B-DDD4-0EE40F4A5B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69" b="2480"/>
          <a:stretch/>
        </p:blipFill>
        <p:spPr bwMode="auto">
          <a:xfrm>
            <a:off x="210093" y="1578936"/>
            <a:ext cx="7086400" cy="417859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A52CF000-A2DF-6CAE-0ADF-672103137242}"/>
              </a:ext>
            </a:extLst>
          </p:cNvPr>
          <p:cNvSpPr>
            <a:spLocks noChangeArrowheads="1"/>
          </p:cNvSpPr>
          <p:nvPr/>
        </p:nvSpPr>
        <p:spPr bwMode="auto">
          <a:xfrm>
            <a:off x="7862776" y="1755502"/>
            <a:ext cx="4176365" cy="406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Microarrays measure gene expression by hybridizing fluorescently labeled cDNA from samples onto a chip containing thousands of gene-specific probes, with fluorescence intensity indicating expression levels. While they allow for high-throughput analysis of many genes simultaneously, they are limited by lower sensitivity compared to RNA-seq and can only detect known sequences.</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429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Measuring gene expression: QT-PCR</a:t>
            </a:r>
          </a:p>
        </p:txBody>
      </p:sp>
      <p:sp>
        <p:nvSpPr>
          <p:cNvPr id="3" name="Rectangle 4">
            <a:extLst>
              <a:ext uri="{FF2B5EF4-FFF2-40B4-BE49-F238E27FC236}">
                <a16:creationId xmlns:a16="http://schemas.microsoft.com/office/drawing/2014/main" id="{A52CF000-A2DF-6CAE-0ADF-672103137242}"/>
              </a:ext>
            </a:extLst>
          </p:cNvPr>
          <p:cNvSpPr>
            <a:spLocks noChangeArrowheads="1"/>
          </p:cNvSpPr>
          <p:nvPr/>
        </p:nvSpPr>
        <p:spPr bwMode="auto">
          <a:xfrm>
            <a:off x="7396432" y="1468647"/>
            <a:ext cx="4176365"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spcAft>
                <a:spcPts val="1200"/>
              </a:spcAft>
            </a:pPr>
            <a:r>
              <a:rPr lang="en-US" sz="2000" dirty="0">
                <a:latin typeface="Calibri" panose="020F0502020204030204" pitchFamily="34" charset="0"/>
                <a:ea typeface="Calibri" panose="020F0502020204030204" pitchFamily="34" charset="0"/>
                <a:cs typeface="Calibri" panose="020F0502020204030204" pitchFamily="34" charset="0"/>
              </a:rPr>
              <a:t>Quantitative PCR (aka real-time PCR) measures gene expression by amplifying specific cDNA sequences and quantifying the fluorescence emitted during amplification, which correlates with the amount of starting mRNA. It’s highly sensitive and precise but limited to measuring a small number of genes at a time and requires prior knowledge of target sequences.</a:t>
            </a:r>
          </a:p>
          <a:p>
            <a:pPr algn="ctr">
              <a:spcAft>
                <a:spcPts val="1200"/>
              </a:spcAft>
            </a:pPr>
            <a:r>
              <a:rPr lang="en-US" sz="2000" dirty="0">
                <a:latin typeface="Calibri" panose="020F0502020204030204" pitchFamily="34" charset="0"/>
                <a:ea typeface="Calibri" panose="020F0502020204030204" pitchFamily="34" charset="0"/>
                <a:cs typeface="Calibri" panose="020F0502020204030204" pitchFamily="34" charset="0"/>
              </a:rPr>
              <a:t>Q-PCR is widely used today, especially for quick diagnostics</a:t>
            </a:r>
          </a:p>
        </p:txBody>
      </p:sp>
      <p:pic>
        <p:nvPicPr>
          <p:cNvPr id="3074" name="Picture 2" descr="Gene expression - qPCR | LGC Biosearch Technologies">
            <a:extLst>
              <a:ext uri="{FF2B5EF4-FFF2-40B4-BE49-F238E27FC236}">
                <a16:creationId xmlns:a16="http://schemas.microsoft.com/office/drawing/2014/main" id="{09D60D7A-6132-2698-4B58-04B7D9B8FE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315" y="801444"/>
            <a:ext cx="5877685" cy="363110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Basic Principles of RT-qPCR | Thermo Fisher Scientific - US">
            <a:extLst>
              <a:ext uri="{FF2B5EF4-FFF2-40B4-BE49-F238E27FC236}">
                <a16:creationId xmlns:a16="http://schemas.microsoft.com/office/drawing/2014/main" id="{E1624DCD-86F2-B33A-4441-FC5051A8A3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51" y="4675369"/>
            <a:ext cx="6202221" cy="2081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9280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Measuring gene expression: </a:t>
            </a:r>
            <a:r>
              <a:rPr lang="en-US" altLang="zh-CN" dirty="0" err="1">
                <a:solidFill>
                  <a:schemeClr val="bg1"/>
                </a:solidFill>
                <a:latin typeface="Calibri" panose="020F0502020204030204" pitchFamily="34" charset="0"/>
                <a:ea typeface="Calibri" panose="020F0502020204030204" pitchFamily="34" charset="0"/>
                <a:cs typeface="Calibri" panose="020F0502020204030204" pitchFamily="34" charset="0"/>
              </a:rPr>
              <a:t>RNAseq</a:t>
            </a:r>
            <a:endPar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1B7F79BC-E08E-A12B-8C24-2049351D54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0143" y="985870"/>
            <a:ext cx="9736931" cy="56579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EEEBB37-621A-65FB-1E3A-A0852107C12B}"/>
              </a:ext>
            </a:extLst>
          </p:cNvPr>
          <p:cNvPicPr>
            <a:picLocks noChangeAspect="1"/>
          </p:cNvPicPr>
          <p:nvPr/>
        </p:nvPicPr>
        <p:blipFill>
          <a:blip r:embed="rId3"/>
          <a:stretch>
            <a:fillRect/>
          </a:stretch>
        </p:blipFill>
        <p:spPr>
          <a:xfrm>
            <a:off x="1216819" y="1445778"/>
            <a:ext cx="1612679" cy="1513437"/>
          </a:xfrm>
          <a:prstGeom prst="rect">
            <a:avLst/>
          </a:prstGeom>
        </p:spPr>
      </p:pic>
      <p:pic>
        <p:nvPicPr>
          <p:cNvPr id="5" name="Picture 4">
            <a:extLst>
              <a:ext uri="{FF2B5EF4-FFF2-40B4-BE49-F238E27FC236}">
                <a16:creationId xmlns:a16="http://schemas.microsoft.com/office/drawing/2014/main" id="{A79F81FA-201F-1151-C5FA-A712110039C0}"/>
              </a:ext>
            </a:extLst>
          </p:cNvPr>
          <p:cNvPicPr>
            <a:picLocks noChangeAspect="1"/>
          </p:cNvPicPr>
          <p:nvPr/>
        </p:nvPicPr>
        <p:blipFill>
          <a:blip r:embed="rId4"/>
          <a:stretch>
            <a:fillRect/>
          </a:stretch>
        </p:blipFill>
        <p:spPr>
          <a:xfrm>
            <a:off x="2731293" y="1387110"/>
            <a:ext cx="1447025" cy="1575909"/>
          </a:xfrm>
          <a:prstGeom prst="rect">
            <a:avLst/>
          </a:prstGeom>
        </p:spPr>
      </p:pic>
    </p:spTree>
    <p:extLst>
      <p:ext uri="{BB962C8B-B14F-4D97-AF65-F5344CB8AC3E}">
        <p14:creationId xmlns:p14="http://schemas.microsoft.com/office/powerpoint/2010/main" val="1657564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Illumina </a:t>
            </a:r>
            <a:r>
              <a:rPr lang="en-US" altLang="zh-CN" dirty="0" err="1">
                <a:solidFill>
                  <a:schemeClr val="bg1"/>
                </a:solidFill>
                <a:latin typeface="Calibri" panose="020F0502020204030204" pitchFamily="34" charset="0"/>
                <a:ea typeface="Calibri" panose="020F0502020204030204" pitchFamily="34" charset="0"/>
                <a:cs typeface="Calibri" panose="020F0502020204030204" pitchFamily="34" charset="0"/>
              </a:rPr>
              <a:t>RNAseq</a:t>
            </a: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 library preparation</a:t>
            </a:r>
          </a:p>
        </p:txBody>
      </p:sp>
      <p:pic>
        <p:nvPicPr>
          <p:cNvPr id="4098" name="Picture 2" descr="mRNA library construction workflow for Illumina (from David Corney 2013)">
            <a:extLst>
              <a:ext uri="{FF2B5EF4-FFF2-40B4-BE49-F238E27FC236}">
                <a16:creationId xmlns:a16="http://schemas.microsoft.com/office/drawing/2014/main" id="{EED45CAD-0910-6CB1-3686-EDE8935037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7166" y="1252728"/>
            <a:ext cx="6037103" cy="51810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48683CD-F51F-D7F7-6164-5810416CF770}"/>
              </a:ext>
            </a:extLst>
          </p:cNvPr>
          <p:cNvSpPr txBox="1"/>
          <p:nvPr/>
        </p:nvSpPr>
        <p:spPr>
          <a:xfrm>
            <a:off x="0" y="892456"/>
            <a:ext cx="6144197" cy="5965544"/>
          </a:xfrm>
          <a:prstGeom prst="rect">
            <a:avLst/>
          </a:prstGeom>
          <a:noFill/>
        </p:spPr>
        <p:txBody>
          <a:bodyPr wrap="square">
            <a:spAutoFit/>
          </a:bodyPr>
          <a:lstStyle/>
          <a:p>
            <a:pPr marL="0" marR="0">
              <a:lnSpc>
                <a:spcPct val="107000"/>
              </a:lnSpc>
              <a:spcBef>
                <a:spcPts val="0"/>
              </a:spcBef>
              <a:spcAft>
                <a:spcPts val="800"/>
              </a:spcAft>
            </a:pPr>
            <a:r>
              <a:rPr lang="en-US" sz="1600" b="1" kern="100" dirty="0">
                <a:effectLst/>
                <a:latin typeface="Calibri" panose="020F0502020204030204" pitchFamily="34" charset="0"/>
                <a:ea typeface="Calibri" panose="020F0502020204030204" pitchFamily="34" charset="0"/>
                <a:cs typeface="Times New Roman" panose="02020603050405020304" pitchFamily="18" charset="0"/>
              </a:rPr>
              <a:t>RNA Isolation</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Total RNA is extracted from tissue or cells, followed by purification to remove contaminants like DNA, proteins, and other RNAs.</a:t>
            </a:r>
          </a:p>
          <a:p>
            <a:pPr marL="0" marR="0">
              <a:lnSpc>
                <a:spcPct val="107000"/>
              </a:lnSpc>
              <a:spcBef>
                <a:spcPts val="0"/>
              </a:spcBef>
              <a:spcAft>
                <a:spcPts val="800"/>
              </a:spcAft>
            </a:pPr>
            <a:r>
              <a:rPr lang="en-US" sz="1600" b="1" kern="100" dirty="0">
                <a:effectLst/>
                <a:latin typeface="Calibri" panose="020F0502020204030204" pitchFamily="34" charset="0"/>
                <a:ea typeface="Calibri" panose="020F0502020204030204" pitchFamily="34" charset="0"/>
                <a:cs typeface="Times New Roman" panose="02020603050405020304" pitchFamily="18" charset="0"/>
              </a:rPr>
              <a:t>mRNA Enrichment or rRNA Depletion</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b="1" kern="100" dirty="0">
                <a:effectLst/>
                <a:latin typeface="Calibri" panose="020F0502020204030204" pitchFamily="34" charset="0"/>
                <a:ea typeface="Calibri" panose="020F0502020204030204" pitchFamily="34" charset="0"/>
                <a:cs typeface="Times New Roman" panose="02020603050405020304" pitchFamily="18" charset="0"/>
              </a:rPr>
              <a:t>mRNA Enrichment</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Uses oligo(dT) beads to selectively capture polyadenylated (poly-A) mRNA, enriching for coding sequences. </a:t>
            </a:r>
            <a:r>
              <a:rPr lang="en-US" sz="1600" b="1" kern="100" dirty="0">
                <a:effectLst/>
                <a:latin typeface="Calibri" panose="020F0502020204030204" pitchFamily="34" charset="0"/>
                <a:ea typeface="Calibri" panose="020F0502020204030204" pitchFamily="34" charset="0"/>
                <a:cs typeface="Times New Roman" panose="02020603050405020304" pitchFamily="18" charset="0"/>
              </a:rPr>
              <a:t>rRNA Depletion</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Uses probes to remove ribosomal RNA (rRNA), retaining both coding and non-coding RNAs.</a:t>
            </a:r>
          </a:p>
          <a:p>
            <a:pPr marL="0" marR="0">
              <a:lnSpc>
                <a:spcPct val="107000"/>
              </a:lnSpc>
              <a:spcBef>
                <a:spcPts val="0"/>
              </a:spcBef>
              <a:spcAft>
                <a:spcPts val="800"/>
              </a:spcAft>
            </a:pPr>
            <a:r>
              <a:rPr lang="en-US" sz="1600" b="1" kern="100" dirty="0">
                <a:effectLst/>
                <a:latin typeface="Calibri" panose="020F0502020204030204" pitchFamily="34" charset="0"/>
                <a:ea typeface="Calibri" panose="020F0502020204030204" pitchFamily="34" charset="0"/>
                <a:cs typeface="Times New Roman" panose="02020603050405020304" pitchFamily="18" charset="0"/>
              </a:rPr>
              <a:t>cDNA Synthesis</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Purified mRNA or RNA is reverse transcribed into complementary DNA (cDNA) using reverse transcriptase.</a:t>
            </a:r>
          </a:p>
          <a:p>
            <a:pPr marL="0" marR="0">
              <a:lnSpc>
                <a:spcPct val="107000"/>
              </a:lnSpc>
              <a:spcBef>
                <a:spcPts val="0"/>
              </a:spcBef>
              <a:spcAft>
                <a:spcPts val="800"/>
              </a:spcAft>
            </a:pPr>
            <a:r>
              <a:rPr lang="en-US" sz="1600" b="1" kern="100" dirty="0">
                <a:effectLst/>
                <a:latin typeface="Calibri" panose="020F0502020204030204" pitchFamily="34" charset="0"/>
                <a:ea typeface="Calibri" panose="020F0502020204030204" pitchFamily="34" charset="0"/>
                <a:cs typeface="Times New Roman" panose="02020603050405020304" pitchFamily="18" charset="0"/>
              </a:rPr>
              <a:t>Fragmentation</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cDNA is fragmented to the desired length (typically 200-300 bp) using enzymatic or mechanical methods.</a:t>
            </a:r>
          </a:p>
          <a:p>
            <a:pPr marL="0" marR="0">
              <a:lnSpc>
                <a:spcPct val="107000"/>
              </a:lnSpc>
              <a:spcBef>
                <a:spcPts val="0"/>
              </a:spcBef>
              <a:spcAft>
                <a:spcPts val="800"/>
              </a:spcAft>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A</a:t>
            </a:r>
            <a:r>
              <a:rPr lang="en-US" sz="1600" b="1" kern="100" dirty="0">
                <a:effectLst/>
                <a:latin typeface="Calibri" panose="020F0502020204030204" pitchFamily="34" charset="0"/>
                <a:ea typeface="Calibri" panose="020F0502020204030204" pitchFamily="34" charset="0"/>
                <a:cs typeface="Times New Roman" panose="02020603050405020304" pitchFamily="18" charset="0"/>
              </a:rPr>
              <a:t>dapter Ligation</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Short DNA adapters are ligated to the fragmented cDNA ends, providing priming sites for PCR amplification and sequencing.</a:t>
            </a:r>
          </a:p>
          <a:p>
            <a:pPr marL="0" marR="0">
              <a:lnSpc>
                <a:spcPct val="107000"/>
              </a:lnSpc>
              <a:spcBef>
                <a:spcPts val="0"/>
              </a:spcBef>
              <a:spcAft>
                <a:spcPts val="800"/>
              </a:spcAft>
            </a:pPr>
            <a:r>
              <a:rPr lang="en-US" sz="1600" b="1" kern="100" dirty="0">
                <a:effectLst/>
                <a:latin typeface="Calibri" panose="020F0502020204030204" pitchFamily="34" charset="0"/>
                <a:ea typeface="Calibri" panose="020F0502020204030204" pitchFamily="34" charset="0"/>
                <a:cs typeface="Times New Roman" panose="02020603050405020304" pitchFamily="18" charset="0"/>
              </a:rPr>
              <a:t>PCR Amplification</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The library is amplified to increase the quantity of cDNA and to add sample-specific barcodes for multiplexing.</a:t>
            </a:r>
          </a:p>
          <a:p>
            <a:pPr marL="0" marR="0">
              <a:lnSpc>
                <a:spcPct val="107000"/>
              </a:lnSpc>
              <a:spcBef>
                <a:spcPts val="0"/>
              </a:spcBef>
              <a:spcAft>
                <a:spcPts val="800"/>
              </a:spcAft>
            </a:pPr>
            <a:r>
              <a:rPr lang="en-US" sz="1600" b="1" kern="100" dirty="0">
                <a:effectLst/>
                <a:latin typeface="Calibri" panose="020F0502020204030204" pitchFamily="34" charset="0"/>
                <a:ea typeface="Calibri" panose="020F0502020204030204" pitchFamily="34" charset="0"/>
                <a:cs typeface="Times New Roman" panose="02020603050405020304" pitchFamily="18" charset="0"/>
              </a:rPr>
              <a:t>Quality Control and Quantification</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The final library is checked for fragment size distribution, concentration, and purity using methods like Bioanalyzer, Qbit, and sometimes qPCR before sequencing.</a:t>
            </a:r>
          </a:p>
        </p:txBody>
      </p:sp>
    </p:spTree>
    <p:extLst>
      <p:ext uri="{BB962C8B-B14F-4D97-AF65-F5344CB8AC3E}">
        <p14:creationId xmlns:p14="http://schemas.microsoft.com/office/powerpoint/2010/main" val="4174007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err="1">
                <a:solidFill>
                  <a:schemeClr val="bg1"/>
                </a:solidFill>
                <a:latin typeface="Calibri" panose="020F0502020204030204" pitchFamily="34" charset="0"/>
                <a:ea typeface="Calibri" panose="020F0502020204030204" pitchFamily="34" charset="0"/>
                <a:cs typeface="Calibri" panose="020F0502020204030204" pitchFamily="34" charset="0"/>
              </a:rPr>
              <a:t>RNAseq</a:t>
            </a: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 Illumina sequencing</a:t>
            </a:r>
          </a:p>
        </p:txBody>
      </p:sp>
      <p:pic>
        <p:nvPicPr>
          <p:cNvPr id="3" name="Picture 2" descr="CRISPR Platform Scans DNA to Predict Off-Target Effects">
            <a:extLst>
              <a:ext uri="{FF2B5EF4-FFF2-40B4-BE49-F238E27FC236}">
                <a16:creationId xmlns:a16="http://schemas.microsoft.com/office/drawing/2014/main" id="{4368D5C8-5C24-617D-A75D-DF8973F1C4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9970" y="832446"/>
            <a:ext cx="3357766" cy="242929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llumina Sequencing By Synthesis GIF | Gfycat">
            <a:extLst>
              <a:ext uri="{FF2B5EF4-FFF2-40B4-BE49-F238E27FC236}">
                <a16:creationId xmlns:a16="http://schemas.microsoft.com/office/drawing/2014/main" id="{88E1AFEF-8A3D-C53B-7635-582F889B0BA6}"/>
              </a:ext>
            </a:extLst>
          </p:cNvPr>
          <p:cNvPicPr>
            <a:picLocks noGrp="1" noChangeAspect="1" noChangeArrowheads="1" noCro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959970" y="3316833"/>
            <a:ext cx="6152891" cy="345834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TUFTS - TUCF Genomics">
            <a:extLst>
              <a:ext uri="{FF2B5EF4-FFF2-40B4-BE49-F238E27FC236}">
                <a16:creationId xmlns:a16="http://schemas.microsoft.com/office/drawing/2014/main" id="{1A2A03E5-43A6-6B93-4135-BAB4F9455BD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619" t="11597" r="6044" b="1960"/>
          <a:stretch/>
        </p:blipFill>
        <p:spPr bwMode="auto">
          <a:xfrm>
            <a:off x="9381744" y="832446"/>
            <a:ext cx="2731117" cy="242929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3F65597-C879-9228-9956-B74912C24B63}"/>
              </a:ext>
            </a:extLst>
          </p:cNvPr>
          <p:cNvSpPr txBox="1"/>
          <p:nvPr/>
        </p:nvSpPr>
        <p:spPr>
          <a:xfrm>
            <a:off x="311973" y="1133356"/>
            <a:ext cx="5124582" cy="5724644"/>
          </a:xfrm>
          <a:prstGeom prst="rect">
            <a:avLst/>
          </a:prstGeom>
          <a:noFill/>
        </p:spPr>
        <p:txBody>
          <a:bodyPr wrap="square" rtlCol="0">
            <a:spAutoFit/>
          </a:bodyPr>
          <a:lstStyle/>
          <a:p>
            <a:pPr>
              <a:spcBef>
                <a:spcPts val="600"/>
              </a:spcBef>
              <a:spcAft>
                <a:spcPts val="1200"/>
              </a:spcAft>
            </a:pPr>
            <a:r>
              <a:rPr lang="en-US" dirty="0"/>
              <a:t>300 million to 10 billion 50-300 bp reads are sequenced on each Illumina flow cell (depending on the mode and machine).</a:t>
            </a:r>
          </a:p>
          <a:p>
            <a:pPr>
              <a:spcBef>
                <a:spcPts val="600"/>
              </a:spcBef>
              <a:spcAft>
                <a:spcPts val="1200"/>
              </a:spcAft>
            </a:pPr>
            <a:r>
              <a:rPr lang="en-US" dirty="0"/>
              <a:t>Barcodes are used to bin reads back to original samples. 96 libraries can be pooled together using common barcodes, with multiplexing samples per lane can be higher. </a:t>
            </a:r>
          </a:p>
          <a:p>
            <a:pPr>
              <a:spcBef>
                <a:spcPts val="600"/>
              </a:spcBef>
              <a:spcAft>
                <a:spcPts val="1200"/>
              </a:spcAft>
            </a:pPr>
            <a:r>
              <a:rPr lang="en-US" dirty="0" err="1"/>
              <a:t>NovaSeq</a:t>
            </a:r>
            <a:r>
              <a:rPr lang="en-US" dirty="0"/>
              <a:t> 6000 with S4 flow cells can produce up to 20 billion reads in a single run</a:t>
            </a:r>
          </a:p>
          <a:p>
            <a:pPr>
              <a:spcBef>
                <a:spcPts val="600"/>
              </a:spcBef>
              <a:spcAft>
                <a:spcPts val="1200"/>
              </a:spcAft>
            </a:pPr>
            <a:r>
              <a:rPr lang="en-US" dirty="0"/>
              <a:t>Typically, 10-30 million reads are needed per sample/replicate for standard </a:t>
            </a:r>
            <a:r>
              <a:rPr lang="en-US" dirty="0" err="1"/>
              <a:t>RNAseq</a:t>
            </a:r>
            <a:r>
              <a:rPr lang="en-US" dirty="0"/>
              <a:t> . 3’RNAseq samples only needs 1-5 million reads. </a:t>
            </a:r>
          </a:p>
          <a:p>
            <a:pPr>
              <a:spcBef>
                <a:spcPts val="600"/>
              </a:spcBef>
              <a:spcAft>
                <a:spcPts val="1200"/>
              </a:spcAft>
            </a:pPr>
            <a:r>
              <a:rPr lang="en-US" dirty="0"/>
              <a:t>Total costs range from $50-$200 per sample, depending on how the library preps are done, the sequencing mode, and scale. Companies usually charge ~$100 for library construction and sequencing. </a:t>
            </a:r>
          </a:p>
        </p:txBody>
      </p:sp>
    </p:spTree>
    <p:extLst>
      <p:ext uri="{BB962C8B-B14F-4D97-AF65-F5344CB8AC3E}">
        <p14:creationId xmlns:p14="http://schemas.microsoft.com/office/powerpoint/2010/main" val="1000921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Illumina </a:t>
            </a:r>
            <a:r>
              <a:rPr lang="en-US" altLang="zh-CN" dirty="0" err="1">
                <a:solidFill>
                  <a:schemeClr val="bg1"/>
                </a:solidFill>
                <a:latin typeface="Calibri" panose="020F0502020204030204" pitchFamily="34" charset="0"/>
                <a:ea typeface="Calibri" panose="020F0502020204030204" pitchFamily="34" charset="0"/>
                <a:cs typeface="Calibri" panose="020F0502020204030204" pitchFamily="34" charset="0"/>
              </a:rPr>
              <a:t>RNAseq</a:t>
            </a: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 data: </a:t>
            </a:r>
            <a:r>
              <a:rPr lang="en-US" altLang="zh-CN" dirty="0" err="1">
                <a:solidFill>
                  <a:schemeClr val="bg1"/>
                </a:solidFill>
                <a:latin typeface="Calibri" panose="020F0502020204030204" pitchFamily="34" charset="0"/>
                <a:ea typeface="Calibri" panose="020F0502020204030204" pitchFamily="34" charset="0"/>
                <a:cs typeface="Calibri" panose="020F0502020204030204" pitchFamily="34" charset="0"/>
              </a:rPr>
              <a:t>Fastq</a:t>
            </a: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 format</a:t>
            </a:r>
          </a:p>
        </p:txBody>
      </p:sp>
      <p:sp>
        <p:nvSpPr>
          <p:cNvPr id="3" name="Content Placeholder 2">
            <a:extLst>
              <a:ext uri="{FF2B5EF4-FFF2-40B4-BE49-F238E27FC236}">
                <a16:creationId xmlns:a16="http://schemas.microsoft.com/office/drawing/2014/main" id="{64426D37-5FAB-E320-322F-EDA3A25C5C06}"/>
              </a:ext>
            </a:extLst>
          </p:cNvPr>
          <p:cNvSpPr>
            <a:spLocks noGrp="1"/>
          </p:cNvSpPr>
          <p:nvPr>
            <p:ph idx="1"/>
          </p:nvPr>
        </p:nvSpPr>
        <p:spPr>
          <a:xfrm>
            <a:off x="320423" y="1024241"/>
            <a:ext cx="11864629" cy="1106311"/>
          </a:xfrm>
        </p:spPr>
        <p:txBody>
          <a:bodyPr>
            <a:normAutofit/>
          </a:bodyPr>
          <a:lstStyle/>
          <a:p>
            <a:pPr marL="0" indent="0">
              <a:buNone/>
            </a:pPr>
            <a:r>
              <a:rPr lang="en-US" sz="2000" dirty="0">
                <a:latin typeface="Calibri" panose="020F0502020204030204" pitchFamily="34" charset="0"/>
                <a:ea typeface="Calibri" panose="020F0502020204030204" pitchFamily="34" charset="0"/>
                <a:cs typeface="Calibri" panose="020F0502020204030204" pitchFamily="34" charset="0"/>
              </a:rPr>
              <a:t>Most </a:t>
            </a:r>
            <a:r>
              <a:rPr lang="en-US" sz="2000" dirty="0" err="1">
                <a:latin typeface="Calibri" panose="020F0502020204030204" pitchFamily="34" charset="0"/>
                <a:ea typeface="Calibri" panose="020F0502020204030204" pitchFamily="34" charset="0"/>
                <a:cs typeface="Calibri" panose="020F0502020204030204" pitchFamily="34" charset="0"/>
              </a:rPr>
              <a:t>RNAseq</a:t>
            </a:r>
            <a:r>
              <a:rPr lang="en-US" sz="2000" dirty="0">
                <a:latin typeface="Calibri" panose="020F0502020204030204" pitchFamily="34" charset="0"/>
                <a:ea typeface="Calibri" panose="020F0502020204030204" pitchFamily="34" charset="0"/>
                <a:cs typeface="Calibri" panose="020F0502020204030204" pitchFamily="34" charset="0"/>
              </a:rPr>
              <a:t> data you get will be pre-binned by sample using the unique barcodes for each sample. </a:t>
            </a:r>
          </a:p>
          <a:p>
            <a:pPr marL="0" indent="0">
              <a:buNone/>
            </a:pPr>
            <a:r>
              <a:rPr lang="en-US" sz="2000" dirty="0">
                <a:latin typeface="Calibri" panose="020F0502020204030204" pitchFamily="34" charset="0"/>
                <a:ea typeface="Calibri" panose="020F0502020204030204" pitchFamily="34" charset="0"/>
                <a:cs typeface="Calibri" panose="020F0502020204030204" pitchFamily="34" charset="0"/>
              </a:rPr>
              <a:t>Most Illumina data you will encounter is stored in a .</a:t>
            </a:r>
            <a:r>
              <a:rPr lang="en-US" sz="2000" dirty="0" err="1">
                <a:latin typeface="Calibri" panose="020F0502020204030204" pitchFamily="34" charset="0"/>
                <a:ea typeface="Calibri" panose="020F0502020204030204" pitchFamily="34" charset="0"/>
                <a:cs typeface="Calibri" panose="020F0502020204030204" pitchFamily="34" charset="0"/>
              </a:rPr>
              <a:t>fastq</a:t>
            </a:r>
            <a:r>
              <a:rPr lang="en-US" sz="2000" dirty="0">
                <a:latin typeface="Calibri" panose="020F0502020204030204" pitchFamily="34" charset="0"/>
                <a:ea typeface="Calibri" panose="020F0502020204030204" pitchFamily="34" charset="0"/>
                <a:cs typeface="Calibri" panose="020F0502020204030204" pitchFamily="34" charset="0"/>
              </a:rPr>
              <a:t> format as shown below. </a:t>
            </a:r>
            <a:r>
              <a:rPr lang="en-US" sz="2000" dirty="0" err="1">
                <a:latin typeface="Calibri" panose="020F0502020204030204" pitchFamily="34" charset="0"/>
                <a:ea typeface="Calibri" panose="020F0502020204030204" pitchFamily="34" charset="0"/>
                <a:cs typeface="Calibri" panose="020F0502020204030204" pitchFamily="34" charset="0"/>
              </a:rPr>
              <a:t>Fastq</a:t>
            </a:r>
            <a:r>
              <a:rPr lang="en-US" sz="2000" dirty="0">
                <a:latin typeface="Calibri" panose="020F0502020204030204" pitchFamily="34" charset="0"/>
                <a:ea typeface="Calibri" panose="020F0502020204030204" pitchFamily="34" charset="0"/>
                <a:cs typeface="Calibri" panose="020F0502020204030204" pitchFamily="34" charset="0"/>
              </a:rPr>
              <a:t> is like </a:t>
            </a:r>
            <a:r>
              <a:rPr lang="en-US" sz="2000" dirty="0" err="1">
                <a:latin typeface="Calibri" panose="020F0502020204030204" pitchFamily="34" charset="0"/>
                <a:ea typeface="Calibri" panose="020F0502020204030204" pitchFamily="34" charset="0"/>
                <a:cs typeface="Calibri" panose="020F0502020204030204" pitchFamily="34" charset="0"/>
              </a:rPr>
              <a:t>fasta</a:t>
            </a:r>
            <a:r>
              <a:rPr lang="en-US" sz="2000" dirty="0">
                <a:latin typeface="Calibri" panose="020F0502020204030204" pitchFamily="34" charset="0"/>
                <a:ea typeface="Calibri" panose="020F0502020204030204" pitchFamily="34" charset="0"/>
                <a:cs typeface="Calibri" panose="020F0502020204030204" pitchFamily="34" charset="0"/>
              </a:rPr>
              <a:t> but it also has built in quality scores, which are useful for pre-processing the data.  </a:t>
            </a:r>
          </a:p>
        </p:txBody>
      </p:sp>
      <p:pic>
        <p:nvPicPr>
          <p:cNvPr id="4" name="Picture 3">
            <a:extLst>
              <a:ext uri="{FF2B5EF4-FFF2-40B4-BE49-F238E27FC236}">
                <a16:creationId xmlns:a16="http://schemas.microsoft.com/office/drawing/2014/main" id="{3925CE13-72F1-B292-7A86-2B58DCA41380}"/>
              </a:ext>
            </a:extLst>
          </p:cNvPr>
          <p:cNvPicPr>
            <a:picLocks noChangeAspect="1"/>
          </p:cNvPicPr>
          <p:nvPr/>
        </p:nvPicPr>
        <p:blipFill>
          <a:blip r:embed="rId2"/>
          <a:stretch>
            <a:fillRect/>
          </a:stretch>
        </p:blipFill>
        <p:spPr>
          <a:xfrm>
            <a:off x="3242505" y="2228494"/>
            <a:ext cx="4905375" cy="2571750"/>
          </a:xfrm>
          <a:prstGeom prst="rect">
            <a:avLst/>
          </a:prstGeom>
        </p:spPr>
      </p:pic>
      <p:sp>
        <p:nvSpPr>
          <p:cNvPr id="5" name="TextBox 4">
            <a:extLst>
              <a:ext uri="{FF2B5EF4-FFF2-40B4-BE49-F238E27FC236}">
                <a16:creationId xmlns:a16="http://schemas.microsoft.com/office/drawing/2014/main" id="{0BCB3C8B-6074-D6AE-04C9-0D37A5CEC608}"/>
              </a:ext>
            </a:extLst>
          </p:cNvPr>
          <p:cNvSpPr txBox="1"/>
          <p:nvPr/>
        </p:nvSpPr>
        <p:spPr>
          <a:xfrm>
            <a:off x="445200" y="4962194"/>
            <a:ext cx="11301600" cy="1477328"/>
          </a:xfrm>
          <a:prstGeom prst="rect">
            <a:avLst/>
          </a:prstGeom>
          <a:noFill/>
        </p:spPr>
        <p:txBody>
          <a:bodyPr wrap="square">
            <a:spAutoFit/>
          </a:bodyPr>
          <a:lstStyle/>
          <a:p>
            <a:pPr marL="342900" indent="-342900">
              <a:buAutoNum type="arabicPeriod"/>
            </a:pPr>
            <a:r>
              <a:rPr lang="en-US" dirty="0">
                <a:latin typeface="Calibri" panose="020F0502020204030204" pitchFamily="34" charset="0"/>
                <a:ea typeface="Calibri" panose="020F0502020204030204" pitchFamily="34" charset="0"/>
                <a:cs typeface="Calibri" panose="020F0502020204030204" pitchFamily="34" charset="0"/>
              </a:rPr>
              <a:t>The first line (starting with @SRR...) is a unique identifier for that read. Remember, experiments can have billions of reads, so the names/identifiers can be quite long. </a:t>
            </a:r>
          </a:p>
          <a:p>
            <a:pPr marL="342900" indent="-342900">
              <a:buAutoNum type="arabicPeriod"/>
            </a:pPr>
            <a:r>
              <a:rPr lang="en-US" dirty="0">
                <a:latin typeface="Calibri" panose="020F0502020204030204" pitchFamily="34" charset="0"/>
                <a:ea typeface="Calibri" panose="020F0502020204030204" pitchFamily="34" charset="0"/>
                <a:cs typeface="Calibri" panose="020F0502020204030204" pitchFamily="34" charset="0"/>
              </a:rPr>
              <a:t>The second line (starting with ATG...) is the actual sequence. This is the bit we care most about.</a:t>
            </a:r>
          </a:p>
          <a:p>
            <a:pPr marL="342900" indent="-342900">
              <a:buAutoNum type="arabicPeriod"/>
            </a:pPr>
            <a:r>
              <a:rPr lang="en-US" dirty="0">
                <a:latin typeface="Calibri" panose="020F0502020204030204" pitchFamily="34" charset="0"/>
                <a:ea typeface="Calibri" panose="020F0502020204030204" pitchFamily="34" charset="0"/>
                <a:cs typeface="Calibri" panose="020F0502020204030204" pitchFamily="34" charset="0"/>
              </a:rPr>
              <a:t>The third line (starting with +SRR...) is the same unique identifier for that read.</a:t>
            </a:r>
          </a:p>
          <a:p>
            <a:pPr marL="342900" indent="-342900">
              <a:buAutoNum type="arabicPeriod"/>
            </a:pPr>
            <a:r>
              <a:rPr lang="en-US" dirty="0">
                <a:latin typeface="Calibri" panose="020F0502020204030204" pitchFamily="34" charset="0"/>
                <a:ea typeface="Calibri" panose="020F0502020204030204" pitchFamily="34" charset="0"/>
                <a:cs typeface="Calibri" panose="020F0502020204030204" pitchFamily="34" charset="0"/>
              </a:rPr>
              <a:t>The fourth line (seemingly random characters) contains the quality scores. </a:t>
            </a:r>
          </a:p>
        </p:txBody>
      </p:sp>
    </p:spTree>
    <p:extLst>
      <p:ext uri="{BB962C8B-B14F-4D97-AF65-F5344CB8AC3E}">
        <p14:creationId xmlns:p14="http://schemas.microsoft.com/office/powerpoint/2010/main" val="93714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3563</TotalTime>
  <Words>2130</Words>
  <Application>Microsoft Office PowerPoint</Application>
  <PresentationFormat>Widescreen</PresentationFormat>
  <Paragraphs>111</Paragraphs>
  <Slides>23</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Aptos</vt:lpstr>
      <vt:lpstr>Aptos Display</vt:lpstr>
      <vt:lpstr>Arial</vt:lpstr>
      <vt:lpstr>Calibri</vt:lpstr>
      <vt:lpstr>Courier New</vt:lpstr>
      <vt:lpstr>Tahoma</vt:lpstr>
      <vt:lpstr>Wingdings</vt:lpstr>
      <vt:lpstr>Office Theme</vt:lpstr>
      <vt:lpstr>Introduction to RNAseq</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Robert VanBuren</dc:creator>
  <cp:lastModifiedBy>Robert VanBuren</cp:lastModifiedBy>
  <cp:revision>19</cp:revision>
  <dcterms:created xsi:type="dcterms:W3CDTF">2024-07-30T02:11:43Z</dcterms:created>
  <dcterms:modified xsi:type="dcterms:W3CDTF">2024-09-30T13:54:25Z</dcterms:modified>
</cp:coreProperties>
</file>